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6" r:id="rId2"/>
    <p:sldId id="257" r:id="rId3"/>
    <p:sldId id="262" r:id="rId4"/>
    <p:sldId id="268" r:id="rId5"/>
    <p:sldId id="272" r:id="rId6"/>
    <p:sldId id="267" r:id="rId7"/>
    <p:sldId id="270" r:id="rId8"/>
    <p:sldId id="258" r:id="rId9"/>
    <p:sldId id="271" r:id="rId10"/>
    <p:sldId id="265" r:id="rId11"/>
    <p:sldId id="266" r:id="rId12"/>
    <p:sldId id="269" r:id="rId13"/>
    <p:sldId id="274" r:id="rId14"/>
    <p:sldId id="273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00000-0000-0000-0000-000000000000}" v="57" dt="2021-04-21T22:39:04.385"/>
    <p1510:client id="{357C5D46-7627-0651-B2A2-2991FA2AEC13}" v="1338" dt="2021-04-18T13:31:54.905"/>
    <p1510:client id="{380D71C0-09F0-EC96-78F1-69D23096D2A3}" v="99" dt="2021-03-25T14:24:07.154"/>
    <p1510:client id="{3A324CC8-2AF9-5083-A87E-6E63AB3A1B70}" v="41" dt="2021-03-26T15:03:51.058"/>
    <p1510:client id="{3D6718C4-8EC7-318B-E978-25A16AA89121}" v="2" dt="2021-04-21T11:00:15.252"/>
    <p1510:client id="{450F3957-4F10-B5E0-04D5-F3F911DA3F96}" v="303" dt="2021-04-21T06:37:58.861"/>
    <p1510:client id="{51344082-363B-5F46-7F3F-1DE599BF8482}" v="2" dt="2021-04-21T10:47:02.292"/>
    <p1510:client id="{61728CC7-B8FC-A84B-1EF5-2146BAFBE456}" v="142" dt="2021-03-21T11:55:38.408"/>
    <p1510:client id="{727DEE08-86BE-D1DA-D515-0FFE432FDEC4}" v="98" dt="2021-04-21T22:18:25.828"/>
    <p1510:client id="{98982DA1-5944-10EB-425A-FD73C02712B6}" v="548" dt="2021-03-16T18:31:39.448"/>
    <p1510:client id="{A5DC852B-4DCC-4A9D-90F2-7EB197DC9C02}" v="137" dt="2021-03-16T18:10:13.863"/>
    <p1510:client id="{AAFDC314-7803-20F4-3090-2B4A9DB80F0C}" v="5" dt="2021-04-18T13:35:57.886"/>
    <p1510:client id="{B3A459C9-B226-442F-C6A2-001BE93E8E68}" v="234" dt="2021-03-16T18:53:08.961"/>
    <p1510:client id="{B6B56C67-6B76-09EE-774D-7AC09F403FCE}" v="7" dt="2021-04-21T22:08:09.138"/>
    <p1510:client id="{F628ABCB-C916-4942-FEF1-E131F1212591}" v="2623" dt="2021-04-21T18:53:37.2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4/22/2021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1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3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60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1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27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6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7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5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2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4/22/2021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7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88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0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11" r:id="rId5"/>
    <p:sldLayoutId id="2147483717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A5AE4BB2-9E94-4A47-BD35-CA10DCCFBE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57" r="-1" b="17405"/>
          <a:stretch/>
        </p:blipFill>
        <p:spPr>
          <a:xfrm>
            <a:off x="4229664" y="10"/>
            <a:ext cx="8011914" cy="6857990"/>
          </a:xfrm>
          <a:prstGeom prst="rect">
            <a:avLst/>
          </a:prstGeom>
        </p:spPr>
      </p:pic>
      <p:sp>
        <p:nvSpPr>
          <p:cNvPr id="18" name="Rectangle 20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" name="Rectangle 2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769" y="520852"/>
            <a:ext cx="3786670" cy="3586115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 </a:t>
            </a:r>
            <a:br>
              <a:rPr lang="en-US" sz="3600"/>
            </a:br>
            <a:r>
              <a:rPr lang="en-US" sz="3600">
                <a:solidFill>
                  <a:schemeClr val="tx1"/>
                </a:solidFill>
              </a:rPr>
              <a:t>IVANA </a:t>
            </a:r>
            <a:br>
              <a:rPr lang="en-US" sz="3600"/>
            </a:br>
            <a:r>
              <a:rPr lang="en-US" sz="3600">
                <a:solidFill>
                  <a:schemeClr val="tx1"/>
                </a:solidFill>
              </a:rPr>
              <a:t>BRLIĆ-MAŽURANIĆ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388547" y="2014155"/>
            <a:ext cx="3793642" cy="141660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879E7-9484-43B8-BFA2-96A10AED9B82}"/>
              </a:ext>
            </a:extLst>
          </p:cNvPr>
          <p:cNvSpPr txBox="1"/>
          <p:nvPr/>
        </p:nvSpPr>
        <p:spPr>
          <a:xfrm>
            <a:off x="1331343" y="3430438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/>
              <a:t>(1874.-1938</a:t>
            </a:r>
            <a:r>
              <a:rPr lang="en-US"/>
              <a:t>.</a:t>
            </a:r>
            <a:r>
              <a:rPr lang="en-US" sz="32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2F95F4-0E09-4540-BBFC-C4470C218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7" y="0"/>
            <a:ext cx="121920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262CA33-19AF-4656-BA08-6B38D15E4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2D0B24D-581F-4EE0-BBE1-460AB70DC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9322DED-8AE2-416D-9BD2-7AF32DB36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1F027EB-1048-4CEB-9D81-42265BE1C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10BB016-5CC1-4883-AB85-D75A23EA9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3712053-7418-413E-8B47-34AAF2808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E9EF4A4-416E-484C-BB8A-491ABFBF1469}"/>
              </a:ext>
            </a:extLst>
          </p:cNvPr>
          <p:cNvSpPr txBox="1"/>
          <p:nvPr/>
        </p:nvSpPr>
        <p:spPr>
          <a:xfrm>
            <a:off x="3470700" y="323132"/>
            <a:ext cx="6413503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Ø"/>
            </a:pPr>
            <a:endParaRPr lang="en-US" sz="2400">
              <a:latin typeface="Garamond"/>
              <a:ea typeface="+mn-lt"/>
              <a:cs typeface="Arial"/>
            </a:endParaRPr>
          </a:p>
          <a:p>
            <a:endParaRPr lang="en-US" sz="2400">
              <a:ea typeface="+mn-lt"/>
              <a:cs typeface="Arial"/>
            </a:endParaRPr>
          </a:p>
          <a:p>
            <a:r>
              <a:rPr lang="en-US" sz="3600" i="1">
                <a:ea typeface="+mn-lt"/>
                <a:cs typeface="+mn-lt"/>
              </a:rPr>
              <a:t>Priče iz davnine, knjiga bajki(1916.)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FEEDBA-B344-4BC2-80C2-8C3F3585BE26}"/>
              </a:ext>
            </a:extLst>
          </p:cNvPr>
          <p:cNvSpPr txBox="1"/>
          <p:nvPr/>
        </p:nvSpPr>
        <p:spPr>
          <a:xfrm flipH="1">
            <a:off x="6238657" y="5446701"/>
            <a:ext cx="528945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Ø"/>
            </a:pP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A21753-69EB-43E0-B658-17482F19FE15}"/>
              </a:ext>
            </a:extLst>
          </p:cNvPr>
          <p:cNvSpPr txBox="1"/>
          <p:nvPr/>
        </p:nvSpPr>
        <p:spPr>
          <a:xfrm>
            <a:off x="1777042" y="2481532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Regoć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50DD4A-7D90-46AA-A035-497C29E614AC}"/>
              </a:ext>
            </a:extLst>
          </p:cNvPr>
          <p:cNvSpPr txBox="1"/>
          <p:nvPr/>
        </p:nvSpPr>
        <p:spPr>
          <a:xfrm>
            <a:off x="5356105" y="2006180"/>
            <a:ext cx="356270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/>
              <a:t>Šuma Striborova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3CB4E4-E747-4807-8E16-15389DDCF55D}"/>
              </a:ext>
            </a:extLst>
          </p:cNvPr>
          <p:cNvSpPr txBox="1"/>
          <p:nvPr/>
        </p:nvSpPr>
        <p:spPr>
          <a:xfrm>
            <a:off x="955735" y="4463811"/>
            <a:ext cx="701327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Kako je Potjeh tražio istinu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3E0EB7-6128-463B-9E0C-F09CC72347FD}"/>
              </a:ext>
            </a:extLst>
          </p:cNvPr>
          <p:cNvSpPr txBox="1"/>
          <p:nvPr/>
        </p:nvSpPr>
        <p:spPr>
          <a:xfrm>
            <a:off x="6288836" y="4764837"/>
            <a:ext cx="537425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Ribar Palunko I njegova žena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181956-AFDA-4894-820E-561233F632F8}"/>
              </a:ext>
            </a:extLst>
          </p:cNvPr>
          <p:cNvSpPr txBox="1"/>
          <p:nvPr/>
        </p:nvSpPr>
        <p:spPr>
          <a:xfrm>
            <a:off x="4620164" y="3153674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/>
              <a:t>Jagor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8381C7-2BE2-4F6E-B475-9BF1DF2F43BD}"/>
              </a:ext>
            </a:extLst>
          </p:cNvPr>
          <p:cNvSpPr txBox="1"/>
          <p:nvPr/>
        </p:nvSpPr>
        <p:spPr>
          <a:xfrm>
            <a:off x="6876510" y="3425945"/>
            <a:ext cx="508670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Sunce djever I Neva Nevičica</a:t>
            </a:r>
          </a:p>
        </p:txBody>
      </p:sp>
    </p:spTree>
    <p:extLst>
      <p:ext uri="{BB962C8B-B14F-4D97-AF65-F5344CB8AC3E}">
        <p14:creationId xmlns:p14="http://schemas.microsoft.com/office/powerpoint/2010/main" val="57114696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2F95F4-0E09-4540-BBFC-C4470C218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7" y="0"/>
            <a:ext cx="121920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262CA33-19AF-4656-BA08-6B38D15E4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2D0B24D-581F-4EE0-BBE1-460AB70DC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2BC3E-CFE8-4944-A3B5-878EC321A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287" y="946278"/>
            <a:ext cx="5716338" cy="12311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000" cap="all" spc="-100"/>
              <a:t>Priznanja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9322DED-8AE2-416D-9BD2-7AF32DB36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1F027EB-1048-4CEB-9D81-42265BE1C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10BB016-5CC1-4883-AB85-D75A23EA9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3712053-7418-413E-8B47-34AAF2808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E9EF4A4-416E-484C-BB8A-491ABFBF1469}"/>
              </a:ext>
            </a:extLst>
          </p:cNvPr>
          <p:cNvSpPr txBox="1"/>
          <p:nvPr/>
        </p:nvSpPr>
        <p:spPr>
          <a:xfrm>
            <a:off x="6274285" y="1890263"/>
            <a:ext cx="5162673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Ø"/>
            </a:pPr>
            <a:r>
              <a:rPr lang="en-US" sz="2800">
                <a:ea typeface="+mn-lt"/>
                <a:cs typeface="+mn-lt"/>
              </a:rPr>
              <a:t>Kao ugledna spisateljica bila je četiri puta predložena za Nobelovu nagradu za književnost.</a:t>
            </a:r>
          </a:p>
          <a:p>
            <a:pPr marL="342900" indent="-342900">
              <a:buFont typeface="Wingdings"/>
              <a:buChar char="Ø"/>
            </a:pPr>
            <a:endParaRPr lang="en-US" sz="2800">
              <a:latin typeface="Garamond"/>
              <a:ea typeface="+mn-lt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FEEDBA-B344-4BC2-80C2-8C3F3585BE26}"/>
              </a:ext>
            </a:extLst>
          </p:cNvPr>
          <p:cNvSpPr txBox="1"/>
          <p:nvPr/>
        </p:nvSpPr>
        <p:spPr>
          <a:xfrm flipH="1">
            <a:off x="6152393" y="5446701"/>
            <a:ext cx="528945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Ø"/>
            </a:pP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D9259-CCF4-4667-BDF0-61A45A2815D3}"/>
              </a:ext>
            </a:extLst>
          </p:cNvPr>
          <p:cNvSpPr txBox="1"/>
          <p:nvPr/>
        </p:nvSpPr>
        <p:spPr>
          <a:xfrm>
            <a:off x="5755278" y="5891111"/>
            <a:ext cx="554678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err="1">
              <a:latin typeface="Arial"/>
              <a:ea typeface="+mn-lt"/>
              <a:cs typeface="+mn-lt"/>
            </a:endParaRPr>
          </a:p>
        </p:txBody>
      </p:sp>
      <p:pic>
        <p:nvPicPr>
          <p:cNvPr id="3" name="Picture 3" descr="A picture containing text, decorated&#10;&#10;Description automatically generated">
            <a:extLst>
              <a:ext uri="{FF2B5EF4-FFF2-40B4-BE49-F238E27FC236}">
                <a16:creationId xmlns:a16="http://schemas.microsoft.com/office/drawing/2014/main" id="{EE1E886F-5EDD-4964-84E6-85F644363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491" y="900382"/>
            <a:ext cx="2487283" cy="3145048"/>
          </a:xfrm>
          <a:prstGeom prst="rect">
            <a:avLst/>
          </a:prstGeom>
        </p:spPr>
      </p:pic>
      <p:pic>
        <p:nvPicPr>
          <p:cNvPr id="4" name="Picture 5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16EB03C1-E58A-47E4-8ADE-D5B3780B4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890" y="3256876"/>
            <a:ext cx="2254370" cy="264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8499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BC3E-CFE8-4944-A3B5-878EC321A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ZANIMLJIVOSTI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3434B20B-A594-4205-A423-0BB4ABB9A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180" y="1206900"/>
            <a:ext cx="3190590" cy="44623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9EF4A4-416E-484C-BB8A-491ABFBF1469}"/>
              </a:ext>
            </a:extLst>
          </p:cNvPr>
          <p:cNvSpPr txBox="1"/>
          <p:nvPr/>
        </p:nvSpPr>
        <p:spPr>
          <a:xfrm>
            <a:off x="6579450" y="2538919"/>
            <a:ext cx="4957554" cy="34961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34290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/>
              <a:t>U Veleposlanstvu Republike Hrvatske u Tokiu u Japanu pred brojnom publikom predstavljena je 8. studenoga 2010. godine knjiga Priče iz davnine prevedena na japanski.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FEEDBA-B344-4BC2-80C2-8C3F3585BE26}"/>
              </a:ext>
            </a:extLst>
          </p:cNvPr>
          <p:cNvSpPr txBox="1"/>
          <p:nvPr/>
        </p:nvSpPr>
        <p:spPr>
          <a:xfrm flipH="1">
            <a:off x="6152393" y="5446701"/>
            <a:ext cx="528945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Ø"/>
            </a:pP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D9259-CCF4-4667-BDF0-61A45A2815D3}"/>
              </a:ext>
            </a:extLst>
          </p:cNvPr>
          <p:cNvSpPr txBox="1"/>
          <p:nvPr/>
        </p:nvSpPr>
        <p:spPr>
          <a:xfrm>
            <a:off x="5755278" y="5891111"/>
            <a:ext cx="554678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err="1">
              <a:latin typeface="Arial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68978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2F95F4-0E09-4540-BBFC-C4470C218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7" y="0"/>
            <a:ext cx="121920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262CA33-19AF-4656-BA08-6B38D15E4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2D0B24D-581F-4EE0-BBE1-460AB70DC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9322DED-8AE2-416D-9BD2-7AF32DB36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1F027EB-1048-4CEB-9D81-42265BE1C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10BB016-5CC1-4883-AB85-D75A23EA9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3712053-7418-413E-8B47-34AAF2808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E9EF4A4-416E-484C-BB8A-491ABFBF1469}"/>
              </a:ext>
            </a:extLst>
          </p:cNvPr>
          <p:cNvSpPr txBox="1"/>
          <p:nvPr/>
        </p:nvSpPr>
        <p:spPr>
          <a:xfrm>
            <a:off x="1084059" y="869471"/>
            <a:ext cx="5565239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/>
              <a:buChar char="Ø"/>
            </a:pPr>
            <a:r>
              <a:rPr lang="en-US" sz="2800" b="1">
                <a:ea typeface="+mn-lt"/>
                <a:cs typeface="+mn-lt"/>
              </a:rPr>
              <a:t>Ogulinski festival bajke </a:t>
            </a:r>
            <a:r>
              <a:rPr lang="en-US" sz="2800">
                <a:ea typeface="+mn-lt"/>
                <a:cs typeface="+mn-lt"/>
              </a:rPr>
              <a:t>je kulturno-turistička manifestacija u Ogulinu koja se održava od 2006. godine.</a:t>
            </a:r>
            <a:endParaRPr lang="en-US" sz="2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FEEDBA-B344-4BC2-80C2-8C3F3585BE26}"/>
              </a:ext>
            </a:extLst>
          </p:cNvPr>
          <p:cNvSpPr txBox="1"/>
          <p:nvPr/>
        </p:nvSpPr>
        <p:spPr>
          <a:xfrm flipH="1">
            <a:off x="6152393" y="5446701"/>
            <a:ext cx="528945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Ø"/>
            </a:pP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D9259-CCF4-4667-BDF0-61A45A2815D3}"/>
              </a:ext>
            </a:extLst>
          </p:cNvPr>
          <p:cNvSpPr txBox="1"/>
          <p:nvPr/>
        </p:nvSpPr>
        <p:spPr>
          <a:xfrm>
            <a:off x="5755278" y="5891111"/>
            <a:ext cx="554678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err="1">
              <a:latin typeface="Arial"/>
              <a:ea typeface="+mn-lt"/>
              <a:cs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6850A2-C61B-4F7C-BA5D-B0B1E376BF4C}"/>
              </a:ext>
            </a:extLst>
          </p:cNvPr>
          <p:cNvSpPr txBox="1"/>
          <p:nvPr/>
        </p:nvSpPr>
        <p:spPr>
          <a:xfrm>
            <a:off x="1130060" y="2697192"/>
            <a:ext cx="4238445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US" sz="2800">
                <a:ea typeface="+mn-lt"/>
                <a:cs typeface="+mn-lt"/>
              </a:rPr>
              <a:t> Kroz slavljenje bajke i bajkovitog stvaralaštva ostvaruje se umjetnička i kulturna produkcija namijenjena djeci, mladima i  odraslima.</a:t>
            </a:r>
            <a:endParaRPr lang="en-US" sz="280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B4F61B5-E2BE-4991-B697-A73755B58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608" y="2379358"/>
            <a:ext cx="5331125" cy="35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6044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2F95F4-0E09-4540-BBFC-C4470C218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7" y="0"/>
            <a:ext cx="121920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262CA33-19AF-4656-BA08-6B38D15E4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2D0B24D-581F-4EE0-BBE1-460AB70DC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2BC3E-CFE8-4944-A3B5-878EC321A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287" y="946278"/>
            <a:ext cx="5716338" cy="12311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endParaRPr lang="en-US" sz="4000" cap="all" spc="-1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9322DED-8AE2-416D-9BD2-7AF32DB36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1F027EB-1048-4CEB-9D81-42265BE1C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10BB016-5CC1-4883-AB85-D75A23EA9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3712053-7418-413E-8B47-34AAF2808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E9EF4A4-416E-484C-BB8A-491ABFBF1469}"/>
              </a:ext>
            </a:extLst>
          </p:cNvPr>
          <p:cNvSpPr txBox="1"/>
          <p:nvPr/>
        </p:nvSpPr>
        <p:spPr>
          <a:xfrm>
            <a:off x="6274285" y="1890263"/>
            <a:ext cx="5162673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Garamond"/>
                <a:ea typeface="+mn-lt"/>
                <a:cs typeface="Arial"/>
              </a:rPr>
              <a:t>Ivana Brlić-Mažuranić u hrvatskoj književnosti ostavila je neizbrisiv trag!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FEEDBA-B344-4BC2-80C2-8C3F3585BE26}"/>
              </a:ext>
            </a:extLst>
          </p:cNvPr>
          <p:cNvSpPr txBox="1"/>
          <p:nvPr/>
        </p:nvSpPr>
        <p:spPr>
          <a:xfrm flipH="1">
            <a:off x="6152393" y="5446701"/>
            <a:ext cx="528945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Ø"/>
            </a:pP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D9259-CCF4-4667-BDF0-61A45A2815D3}"/>
              </a:ext>
            </a:extLst>
          </p:cNvPr>
          <p:cNvSpPr txBox="1"/>
          <p:nvPr/>
        </p:nvSpPr>
        <p:spPr>
          <a:xfrm>
            <a:off x="5755278" y="5891111"/>
            <a:ext cx="554678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err="1">
              <a:latin typeface="Arial"/>
              <a:ea typeface="+mn-lt"/>
              <a:cs typeface="+mn-lt"/>
            </a:endParaRPr>
          </a:p>
        </p:txBody>
      </p:sp>
      <p:pic>
        <p:nvPicPr>
          <p:cNvPr id="16" name="Picture 20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698EAFD-D1C8-46C4-A5EE-C926B972C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523" y="1714931"/>
            <a:ext cx="5240016" cy="3872370"/>
          </a:xfrm>
        </p:spPr>
      </p:pic>
    </p:spTree>
    <p:extLst>
      <p:ext uri="{BB962C8B-B14F-4D97-AF65-F5344CB8AC3E}">
        <p14:creationId xmlns:p14="http://schemas.microsoft.com/office/powerpoint/2010/main" val="18322290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D071C0CD-5EFD-45A1-AAFD-61C3D4A65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A03302C-20A2-4C4F-9760-E85AE1041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10912338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D00F093B-0739-4429-B30D-D72924D08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702" y="809244"/>
            <a:ext cx="1057960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2BC3E-CFE8-4944-A3B5-878EC321A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86" y="1432338"/>
            <a:ext cx="9637485" cy="23935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000" cap="all" spc="-100">
                <a:latin typeface="Comic Sans MS"/>
              </a:rPr>
              <a:t>Nadamo se da ste o ovoj velikoj spisateljici naučili nešto novo.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BB92999-6A40-480A-8965-2F20DFB03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40856"/>
            <a:ext cx="1920240" cy="7315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5573B87-7D61-460C-9ADA-EF63674E3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AAF6B7C-985D-4351-9564-8DBDF5BB0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88433F4-33AB-4CE1-9DE3-72A8403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E9EF4A4-416E-484C-BB8A-491ABFBF1469}"/>
              </a:ext>
            </a:extLst>
          </p:cNvPr>
          <p:cNvSpPr txBox="1"/>
          <p:nvPr/>
        </p:nvSpPr>
        <p:spPr>
          <a:xfrm>
            <a:off x="6274285" y="1890263"/>
            <a:ext cx="51626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Garamond"/>
              <a:ea typeface="+mn-lt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FEEDBA-B344-4BC2-80C2-8C3F3585BE26}"/>
              </a:ext>
            </a:extLst>
          </p:cNvPr>
          <p:cNvSpPr txBox="1"/>
          <p:nvPr/>
        </p:nvSpPr>
        <p:spPr>
          <a:xfrm flipH="1">
            <a:off x="6138016" y="5446701"/>
            <a:ext cx="528945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Ø"/>
            </a:pP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D9259-CCF4-4667-BDF0-61A45A2815D3}"/>
              </a:ext>
            </a:extLst>
          </p:cNvPr>
          <p:cNvSpPr txBox="1"/>
          <p:nvPr/>
        </p:nvSpPr>
        <p:spPr>
          <a:xfrm>
            <a:off x="5755278" y="5891111"/>
            <a:ext cx="554678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err="1">
              <a:latin typeface="Arial"/>
              <a:ea typeface="+mn-lt"/>
              <a:cs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D30C34-434B-4C7C-8AAF-CCF0570E1603}"/>
              </a:ext>
            </a:extLst>
          </p:cNvPr>
          <p:cNvSpPr txBox="1"/>
          <p:nvPr/>
        </p:nvSpPr>
        <p:spPr>
          <a:xfrm>
            <a:off x="813759" y="3631720"/>
            <a:ext cx="810595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Hvala što ste nas pozorno slušali.      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7B2019-573F-4BBD-BB52-BB55C40D0157}"/>
              </a:ext>
            </a:extLst>
          </p:cNvPr>
          <p:cNvSpPr txBox="1"/>
          <p:nvPr/>
        </p:nvSpPr>
        <p:spPr>
          <a:xfrm>
            <a:off x="5758671" y="4263426"/>
            <a:ext cx="599248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ea typeface="+mn-lt"/>
                <a:cs typeface="+mn-lt"/>
              </a:rPr>
              <a:t>Marija Cukrov i Elizabeta Grgas-Tucilo</a:t>
            </a:r>
            <a:endParaRPr lang="en-US" sz="2800"/>
          </a:p>
        </p:txBody>
      </p:sp>
      <p:pic>
        <p:nvPicPr>
          <p:cNvPr id="4" name="Picture 8" descr="Icon&#10;&#10;Description automatically generated">
            <a:extLst>
              <a:ext uri="{FF2B5EF4-FFF2-40B4-BE49-F238E27FC236}">
                <a16:creationId xmlns:a16="http://schemas.microsoft.com/office/drawing/2014/main" id="{B3F904B6-AFC6-4937-9B8F-C35F0BA68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249" y="4357777"/>
            <a:ext cx="1535503" cy="1607388"/>
          </a:xfrm>
          <a:prstGeom prst="rect">
            <a:avLst/>
          </a:prstGeom>
        </p:spPr>
      </p:pic>
      <p:pic>
        <p:nvPicPr>
          <p:cNvPr id="9" name="Picture 10" descr="Icon&#10;&#10;Description automatically generated">
            <a:extLst>
              <a:ext uri="{FF2B5EF4-FFF2-40B4-BE49-F238E27FC236}">
                <a16:creationId xmlns:a16="http://schemas.microsoft.com/office/drawing/2014/main" id="{9C77C911-DD77-41D5-9996-B2E5A5EB2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174" y="2803136"/>
            <a:ext cx="1467389" cy="146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1987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2F95F4-0E09-4540-BBFC-C4470C218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7" y="0"/>
            <a:ext cx="121920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262CA33-19AF-4656-BA08-6B38D15E4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2D0B24D-581F-4EE0-BBE1-460AB70DC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2BC3E-CFE8-4944-A3B5-878EC321A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287" y="946278"/>
            <a:ext cx="5716338" cy="12311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/>
              <a:t>ŽIVOTOPIS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311BF96-6C9F-4A29-8B8D-7BF9A483F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27" b="5663"/>
          <a:stretch/>
        </p:blipFill>
        <p:spPr>
          <a:xfrm>
            <a:off x="616737" y="621793"/>
            <a:ext cx="4376501" cy="561441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9322DED-8AE2-416D-9BD2-7AF32DB36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1F027EB-1048-4CEB-9D81-42265BE1C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10BB016-5CC1-4883-AB85-D75A23EA9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3712053-7418-413E-8B47-34AAF2808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E9EF4A4-416E-484C-BB8A-491ABFBF1469}"/>
              </a:ext>
            </a:extLst>
          </p:cNvPr>
          <p:cNvSpPr txBox="1"/>
          <p:nvPr/>
        </p:nvSpPr>
        <p:spPr>
          <a:xfrm>
            <a:off x="4981396" y="2005282"/>
            <a:ext cx="6495690" cy="29854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Ø"/>
            </a:pPr>
            <a:r>
              <a:rPr lang="en-US" sz="2800">
                <a:ea typeface="+mn-lt"/>
                <a:cs typeface="Arial"/>
              </a:rPr>
              <a:t>Ivana</a:t>
            </a:r>
            <a:r>
              <a:rPr lang="en-US" sz="2800">
                <a:ea typeface="+mn-lt"/>
                <a:cs typeface="+mn-lt"/>
              </a:rPr>
              <a:t> Brlić-</a:t>
            </a:r>
            <a:r>
              <a:rPr lang="en-US" sz="2800" err="1">
                <a:ea typeface="+mn-lt"/>
                <a:cs typeface="+mn-lt"/>
              </a:rPr>
              <a:t>Mažuranić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rođena</a:t>
            </a:r>
            <a:r>
              <a:rPr lang="en-US" sz="2800">
                <a:ea typeface="+mn-lt"/>
                <a:cs typeface="+mn-lt"/>
              </a:rPr>
              <a:t> je u</a:t>
            </a:r>
            <a:r>
              <a:rPr lang="en-US" sz="2800" u="sng">
                <a:ea typeface="+mn-lt"/>
                <a:cs typeface="+mn-lt"/>
              </a:rPr>
              <a:t> </a:t>
            </a:r>
            <a:r>
              <a:rPr lang="en-US" sz="2800" u="sng" err="1">
                <a:ea typeface="+mn-lt"/>
                <a:cs typeface="+mn-lt"/>
              </a:rPr>
              <a:t>Ogulinu</a:t>
            </a:r>
            <a:r>
              <a:rPr lang="en-US" sz="2800" u="sng">
                <a:ea typeface="+mn-lt"/>
                <a:cs typeface="+mn-lt"/>
              </a:rPr>
              <a:t> 18.travnja 1874</a:t>
            </a:r>
            <a:r>
              <a:rPr lang="en-US" sz="2800">
                <a:ea typeface="+mn-lt"/>
                <a:cs typeface="+mn-lt"/>
              </a:rPr>
              <a:t>. </a:t>
            </a:r>
            <a:r>
              <a:rPr lang="en-US" sz="2800" err="1">
                <a:ea typeface="+mn-lt"/>
                <a:cs typeface="+mn-lt"/>
              </a:rPr>
              <a:t>godine</a:t>
            </a:r>
            <a:r>
              <a:rPr lang="en-US" sz="2800">
                <a:ea typeface="+mn-lt"/>
                <a:cs typeface="+mn-lt"/>
              </a:rPr>
              <a:t>.</a:t>
            </a:r>
            <a:endParaRPr lang="en-US" sz="2800">
              <a:ea typeface="+mn-lt"/>
              <a:cs typeface="Arial"/>
            </a:endParaRPr>
          </a:p>
          <a:p>
            <a:pPr marL="342900" indent="-342900">
              <a:buFont typeface="Wingdings"/>
              <a:buChar char="Ø"/>
            </a:pPr>
            <a:r>
              <a:rPr lang="en-US" sz="2800" err="1">
                <a:ea typeface="+mn-lt"/>
                <a:cs typeface="Arial"/>
              </a:rPr>
              <a:t>Tijekom</a:t>
            </a:r>
            <a:r>
              <a:rPr lang="en-US" sz="2800">
                <a:ea typeface="+mn-lt"/>
                <a:cs typeface="Arial"/>
              </a:rPr>
              <a:t> </a:t>
            </a:r>
            <a:r>
              <a:rPr lang="en-US" sz="2800" err="1">
                <a:ea typeface="+mn-lt"/>
                <a:cs typeface="Arial"/>
              </a:rPr>
              <a:t>života</a:t>
            </a:r>
            <a:r>
              <a:rPr lang="en-US" sz="2800">
                <a:ea typeface="+mn-lt"/>
                <a:cs typeface="Arial"/>
              </a:rPr>
              <a:t> </a:t>
            </a:r>
            <a:r>
              <a:rPr lang="en-US" sz="2800" err="1">
                <a:ea typeface="+mn-lt"/>
                <a:cs typeface="Arial"/>
              </a:rPr>
              <a:t>patila</a:t>
            </a:r>
            <a:r>
              <a:rPr lang="en-US" sz="2800">
                <a:ea typeface="+mn-lt"/>
                <a:cs typeface="Arial"/>
              </a:rPr>
              <a:t> je od </a:t>
            </a:r>
            <a:r>
              <a:rPr lang="en-US" sz="2800" err="1">
                <a:ea typeface="+mn-lt"/>
                <a:cs typeface="Arial"/>
              </a:rPr>
              <a:t>depresije</a:t>
            </a:r>
            <a:r>
              <a:rPr lang="en-US" sz="2800">
                <a:ea typeface="+mn-lt"/>
                <a:cs typeface="Arial"/>
              </a:rPr>
              <a:t> </a:t>
            </a:r>
            <a:r>
              <a:rPr lang="en-US" sz="2800" err="1">
                <a:ea typeface="+mn-lt"/>
                <a:cs typeface="Arial"/>
              </a:rPr>
              <a:t>i</a:t>
            </a:r>
            <a:r>
              <a:rPr lang="en-US" sz="2800">
                <a:ea typeface="+mn-lt"/>
                <a:cs typeface="Arial"/>
              </a:rPr>
              <a:t> </a:t>
            </a:r>
            <a:r>
              <a:rPr lang="en-US" sz="2800" err="1">
                <a:ea typeface="+mn-lt"/>
                <a:cs typeface="Arial"/>
              </a:rPr>
              <a:t>nakon</a:t>
            </a:r>
            <a:r>
              <a:rPr lang="en-US" sz="2800">
                <a:ea typeface="+mn-lt"/>
                <a:cs typeface="Arial"/>
              </a:rPr>
              <a:t> </a:t>
            </a:r>
            <a:r>
              <a:rPr lang="en-US" sz="2800" err="1">
                <a:ea typeface="+mn-lt"/>
                <a:cs typeface="Arial"/>
              </a:rPr>
              <a:t>duge</a:t>
            </a:r>
            <a:r>
              <a:rPr lang="en-US" sz="2800">
                <a:ea typeface="+mn-lt"/>
                <a:cs typeface="Arial"/>
              </a:rPr>
              <a:t> </a:t>
            </a:r>
            <a:r>
              <a:rPr lang="en-US" sz="2800" err="1">
                <a:ea typeface="+mn-lt"/>
                <a:cs typeface="Arial"/>
              </a:rPr>
              <a:t>borbe</a:t>
            </a:r>
            <a:r>
              <a:rPr lang="en-US" sz="2800">
                <a:ea typeface="+mn-lt"/>
                <a:cs typeface="Arial"/>
              </a:rPr>
              <a:t> s tom </a:t>
            </a:r>
            <a:r>
              <a:rPr lang="en-US" sz="2800" err="1">
                <a:ea typeface="+mn-lt"/>
                <a:cs typeface="Arial"/>
              </a:rPr>
              <a:t>bolešću</a:t>
            </a:r>
            <a:r>
              <a:rPr lang="en-US" sz="2800">
                <a:ea typeface="+mn-lt"/>
                <a:cs typeface="Arial"/>
              </a:rPr>
              <a:t> </a:t>
            </a:r>
            <a:r>
              <a:rPr lang="en-US" sz="2800" err="1">
                <a:ea typeface="+mn-lt"/>
                <a:cs typeface="Arial"/>
              </a:rPr>
              <a:t>preminula</a:t>
            </a:r>
            <a:r>
              <a:rPr lang="en-US" sz="2800">
                <a:ea typeface="+mn-lt"/>
                <a:cs typeface="Arial"/>
              </a:rPr>
              <a:t> je u </a:t>
            </a:r>
            <a:r>
              <a:rPr lang="en-US" sz="2800" err="1">
                <a:ea typeface="+mn-lt"/>
                <a:cs typeface="Arial"/>
              </a:rPr>
              <a:t>rujnu</a:t>
            </a:r>
            <a:r>
              <a:rPr lang="en-US" sz="2800">
                <a:ea typeface="+mn-lt"/>
                <a:cs typeface="Arial"/>
              </a:rPr>
              <a:t> </a:t>
            </a:r>
            <a:r>
              <a:rPr lang="en-US" sz="2800" u="sng">
                <a:ea typeface="+mn-lt"/>
                <a:cs typeface="Arial"/>
              </a:rPr>
              <a:t>1938</a:t>
            </a:r>
            <a:r>
              <a:rPr lang="en-US" sz="2800">
                <a:ea typeface="+mn-lt"/>
                <a:cs typeface="Arial"/>
              </a:rPr>
              <a:t>.</a:t>
            </a:r>
            <a:endParaRPr lang="en-US" sz="2800">
              <a:ea typeface="+mn-lt"/>
              <a:cs typeface="+mn-lt"/>
            </a:endParaRPr>
          </a:p>
          <a:p>
            <a:pPr marL="342900" indent="-342900">
              <a:buFont typeface="Wingdings"/>
              <a:buChar char="Ø"/>
            </a:pPr>
            <a:endParaRPr lang="en-US" sz="2400">
              <a:ea typeface="+mn-lt"/>
              <a:cs typeface="Arial"/>
            </a:endParaRPr>
          </a:p>
          <a:p>
            <a:r>
              <a:rPr lang="en-US" sz="2400">
                <a:ea typeface="+mn-lt"/>
                <a:cs typeface="Arial"/>
              </a:rPr>
              <a:t>    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FEEDBA-B344-4BC2-80C2-8C3F3585BE26}"/>
              </a:ext>
            </a:extLst>
          </p:cNvPr>
          <p:cNvSpPr txBox="1"/>
          <p:nvPr/>
        </p:nvSpPr>
        <p:spPr>
          <a:xfrm>
            <a:off x="6176086" y="5480820"/>
            <a:ext cx="550365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>
              <a:solidFill>
                <a:srgbClr val="000000"/>
              </a:solidFill>
              <a:latin typeface="Garamond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Garamond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961925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2F95F4-0E09-4540-BBFC-C4470C218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7" y="0"/>
            <a:ext cx="121920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262CA33-19AF-4656-BA08-6B38D15E4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2D0B24D-581F-4EE0-BBE1-460AB70DC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9322DED-8AE2-416D-9BD2-7AF32DB36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1F027EB-1048-4CEB-9D81-42265BE1C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10BB016-5CC1-4883-AB85-D75A23EA9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3712053-7418-413E-8B47-34AAF2808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E9EF4A4-416E-484C-BB8A-491ABFBF1469}"/>
              </a:ext>
            </a:extLst>
          </p:cNvPr>
          <p:cNvSpPr txBox="1"/>
          <p:nvPr/>
        </p:nvSpPr>
        <p:spPr>
          <a:xfrm>
            <a:off x="8298703" y="3038950"/>
            <a:ext cx="577682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>
              <a:ea typeface="+mn-lt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FEEDBA-B344-4BC2-80C2-8C3F3585BE26}"/>
              </a:ext>
            </a:extLst>
          </p:cNvPr>
          <p:cNvSpPr txBox="1"/>
          <p:nvPr/>
        </p:nvSpPr>
        <p:spPr>
          <a:xfrm>
            <a:off x="5557645" y="1533270"/>
            <a:ext cx="550365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Ø"/>
            </a:pPr>
            <a:r>
              <a:rPr lang="en-US" sz="2800" err="1">
                <a:ea typeface="+mn-lt"/>
                <a:cs typeface="+mn-lt"/>
              </a:rPr>
              <a:t>Potječe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iz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poznate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intelektualne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građanske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obitelji</a:t>
            </a:r>
            <a:r>
              <a:rPr lang="en-US" sz="2800">
                <a:ea typeface="+mn-lt"/>
                <a:cs typeface="+mn-lt"/>
              </a:rPr>
              <a:t> Mažuranića.</a:t>
            </a:r>
            <a:endParaRPr lang="en-US" sz="28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D9259-CCF4-4667-BDF0-61A45A2815D3}"/>
              </a:ext>
            </a:extLst>
          </p:cNvPr>
          <p:cNvSpPr txBox="1"/>
          <p:nvPr/>
        </p:nvSpPr>
        <p:spPr>
          <a:xfrm>
            <a:off x="5534897" y="2483676"/>
            <a:ext cx="5546784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Ø"/>
            </a:pPr>
            <a:r>
              <a:rPr lang="en-US" sz="2800" err="1">
                <a:ea typeface="+mn-lt"/>
                <a:cs typeface="+mn-lt"/>
              </a:rPr>
              <a:t>Otac</a:t>
            </a:r>
            <a:r>
              <a:rPr lang="en-US" sz="2800">
                <a:ea typeface="+mn-lt"/>
                <a:cs typeface="+mn-lt"/>
              </a:rPr>
              <a:t>, </a:t>
            </a:r>
            <a:r>
              <a:rPr lang="en-US" sz="2800" u="sng">
                <a:ea typeface="+mn-lt"/>
                <a:cs typeface="+mn-lt"/>
              </a:rPr>
              <a:t>Vladimir Mažuranić, bio je </a:t>
            </a:r>
            <a:r>
              <a:rPr lang="en-US" sz="2800">
                <a:ea typeface="+mn-lt"/>
                <a:cs typeface="+mn-lt"/>
              </a:rPr>
              <a:t>pisac, </a:t>
            </a:r>
            <a:r>
              <a:rPr lang="en-US" sz="2800" err="1">
                <a:ea typeface="+mn-lt"/>
                <a:cs typeface="+mn-lt"/>
              </a:rPr>
              <a:t>odvjetnik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i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povjesničar</a:t>
            </a:r>
            <a:r>
              <a:rPr lang="en-US" sz="2800">
                <a:ea typeface="+mn-lt"/>
                <a:cs typeface="+mn-lt"/>
              </a:rPr>
              <a:t>.</a:t>
            </a:r>
          </a:p>
          <a:p>
            <a:pPr marL="342900" indent="-342900">
              <a:buFont typeface="Wingdings"/>
              <a:buChar char="Ø"/>
            </a:pPr>
            <a:r>
              <a:rPr lang="en-US" sz="2800">
                <a:ea typeface="+mn-lt"/>
                <a:cs typeface="+mn-lt"/>
              </a:rPr>
              <a:t> </a:t>
            </a:r>
            <a:r>
              <a:rPr lang="en-US" sz="2800" err="1">
                <a:ea typeface="+mn-lt"/>
                <a:cs typeface="+mn-lt"/>
              </a:rPr>
              <a:t>Djed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joj</a:t>
            </a:r>
            <a:r>
              <a:rPr lang="en-US" sz="2800">
                <a:ea typeface="+mn-lt"/>
                <a:cs typeface="+mn-lt"/>
              </a:rPr>
              <a:t> je bio </a:t>
            </a:r>
            <a:r>
              <a:rPr lang="en-US" sz="2800" err="1">
                <a:ea typeface="+mn-lt"/>
                <a:cs typeface="+mn-lt"/>
              </a:rPr>
              <a:t>slavni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političar</a:t>
            </a:r>
            <a:r>
              <a:rPr lang="en-US" sz="2800">
                <a:ea typeface="+mn-lt"/>
                <a:cs typeface="+mn-lt"/>
              </a:rPr>
              <a:t>, </a:t>
            </a:r>
            <a:r>
              <a:rPr lang="en-US" sz="2800" err="1">
                <a:ea typeface="+mn-lt"/>
                <a:cs typeface="+mn-lt"/>
              </a:rPr>
              <a:t>hrvatski</a:t>
            </a:r>
            <a:r>
              <a:rPr lang="en-US" sz="2800">
                <a:ea typeface="+mn-lt"/>
                <a:cs typeface="+mn-lt"/>
              </a:rPr>
              <a:t> ban </a:t>
            </a:r>
            <a:r>
              <a:rPr lang="en-US" sz="2800" err="1">
                <a:ea typeface="+mn-lt"/>
                <a:cs typeface="+mn-lt"/>
              </a:rPr>
              <a:t>i</a:t>
            </a:r>
            <a:r>
              <a:rPr lang="en-US" sz="2800">
                <a:ea typeface="+mn-lt"/>
                <a:cs typeface="+mn-lt"/>
              </a:rPr>
              <a:t> pjesnik, </a:t>
            </a:r>
            <a:r>
              <a:rPr lang="en-US" sz="2800" u="sng">
                <a:ea typeface="+mn-lt"/>
                <a:cs typeface="+mn-lt"/>
              </a:rPr>
              <a:t>Ivan </a:t>
            </a:r>
            <a:r>
              <a:rPr lang="en-US" sz="2800" u="sng" err="1">
                <a:ea typeface="+mn-lt"/>
                <a:cs typeface="+mn-lt"/>
              </a:rPr>
              <a:t>Mažuranić</a:t>
            </a:r>
            <a:r>
              <a:rPr lang="en-US" sz="2800" u="sng">
                <a:ea typeface="+mn-lt"/>
                <a:cs typeface="+mn-lt"/>
              </a:rPr>
              <a:t>.</a:t>
            </a:r>
          </a:p>
          <a:p>
            <a:pPr marL="342900" indent="-342900">
              <a:buFont typeface="Wingdings"/>
              <a:buChar char="Ø"/>
            </a:pPr>
            <a:r>
              <a:rPr lang="en-US" sz="2800">
                <a:ea typeface="+mn-lt"/>
                <a:cs typeface="+mn-lt"/>
              </a:rPr>
              <a:t>Baka, </a:t>
            </a:r>
            <a:r>
              <a:rPr lang="en-US" sz="2800" u="sng">
                <a:ea typeface="+mn-lt"/>
                <a:cs typeface="+mn-lt"/>
              </a:rPr>
              <a:t>Aleksandra </a:t>
            </a:r>
            <a:r>
              <a:rPr lang="en-US" sz="2800" u="sng" err="1">
                <a:ea typeface="+mn-lt"/>
                <a:cs typeface="+mn-lt"/>
              </a:rPr>
              <a:t>Mažuranić</a:t>
            </a:r>
            <a:r>
              <a:rPr lang="en-US" sz="2800">
                <a:ea typeface="+mn-lt"/>
                <a:cs typeface="+mn-lt"/>
              </a:rPr>
              <a:t>, </a:t>
            </a:r>
            <a:r>
              <a:rPr lang="en-US" sz="2800" err="1">
                <a:ea typeface="+mn-lt"/>
                <a:cs typeface="+mn-lt"/>
              </a:rPr>
              <a:t>bila</a:t>
            </a:r>
            <a:r>
              <a:rPr lang="en-US" sz="2800">
                <a:ea typeface="+mn-lt"/>
                <a:cs typeface="+mn-lt"/>
              </a:rPr>
              <a:t> je </a:t>
            </a:r>
            <a:r>
              <a:rPr lang="en-US" sz="2800" err="1">
                <a:ea typeface="+mn-lt"/>
                <a:cs typeface="+mn-lt"/>
              </a:rPr>
              <a:t>sestra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jezikoslovca</a:t>
            </a:r>
            <a:r>
              <a:rPr lang="en-US" sz="2800">
                <a:ea typeface="+mn-lt"/>
                <a:cs typeface="+mn-lt"/>
              </a:rPr>
              <a:t> </a:t>
            </a:r>
            <a:r>
              <a:rPr lang="en-US" sz="2800" err="1">
                <a:ea typeface="+mn-lt"/>
                <a:cs typeface="+mn-lt"/>
              </a:rPr>
              <a:t>Dimitrija</a:t>
            </a:r>
            <a:r>
              <a:rPr lang="en-US" sz="2800">
                <a:ea typeface="+mn-lt"/>
                <a:cs typeface="+mn-lt"/>
              </a:rPr>
              <a:t> Demetra.</a:t>
            </a:r>
          </a:p>
        </p:txBody>
      </p:sp>
      <p:pic>
        <p:nvPicPr>
          <p:cNvPr id="8" name="Picture 11" descr="A picture containing text, person, book, indoor&#10;&#10;Description automatically generated">
            <a:extLst>
              <a:ext uri="{FF2B5EF4-FFF2-40B4-BE49-F238E27FC236}">
                <a16:creationId xmlns:a16="http://schemas.microsoft.com/office/drawing/2014/main" id="{54897288-F633-40A6-8559-CE8A98D6E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075" y="881045"/>
            <a:ext cx="2937887" cy="4050907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7DEC7A-6365-41D1-90EA-1DE9E272729B}"/>
              </a:ext>
            </a:extLst>
          </p:cNvPr>
          <p:cNvSpPr txBox="1"/>
          <p:nvPr/>
        </p:nvSpPr>
        <p:spPr>
          <a:xfrm>
            <a:off x="1201947" y="5141344"/>
            <a:ext cx="318889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/>
              <a:t>Ivan Mažuranić, Ivanin djed</a:t>
            </a:r>
          </a:p>
        </p:txBody>
      </p:sp>
    </p:spTree>
    <p:extLst>
      <p:ext uri="{BB962C8B-B14F-4D97-AF65-F5344CB8AC3E}">
        <p14:creationId xmlns:p14="http://schemas.microsoft.com/office/powerpoint/2010/main" val="391584155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2F95F4-0E09-4540-BBFC-C4470C218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7" y="0"/>
            <a:ext cx="121920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262CA33-19AF-4656-BA08-6B38D15E4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2D0B24D-581F-4EE0-BBE1-460AB70DC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9322DED-8AE2-416D-9BD2-7AF32DB36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1F027EB-1048-4CEB-9D81-42265BE1C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10BB016-5CC1-4883-AB85-D75A23EA9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3712053-7418-413E-8B47-34AAF2808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E9EF4A4-416E-484C-BB8A-491ABFBF1469}"/>
              </a:ext>
            </a:extLst>
          </p:cNvPr>
          <p:cNvSpPr txBox="1"/>
          <p:nvPr/>
        </p:nvSpPr>
        <p:spPr>
          <a:xfrm>
            <a:off x="8298703" y="3038950"/>
            <a:ext cx="577682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>
              <a:ea typeface="+mn-lt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FEEDBA-B344-4BC2-80C2-8C3F3585BE26}"/>
              </a:ext>
            </a:extLst>
          </p:cNvPr>
          <p:cNvSpPr txBox="1"/>
          <p:nvPr/>
        </p:nvSpPr>
        <p:spPr>
          <a:xfrm>
            <a:off x="6092099" y="1508733"/>
            <a:ext cx="5503652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Ø"/>
            </a:pPr>
            <a:r>
              <a:rPr lang="en-US" sz="2800">
                <a:ea typeface="+mn-lt"/>
                <a:cs typeface="+mn-lt"/>
              </a:rPr>
              <a:t>1892. </a:t>
            </a:r>
            <a:r>
              <a:rPr lang="en-US" sz="2800" err="1">
                <a:ea typeface="+mn-lt"/>
                <a:cs typeface="+mn-lt"/>
              </a:rPr>
              <a:t>udala</a:t>
            </a:r>
            <a:r>
              <a:rPr lang="en-US" sz="2800">
                <a:ea typeface="+mn-lt"/>
                <a:cs typeface="+mn-lt"/>
              </a:rPr>
              <a:t> se za </a:t>
            </a:r>
            <a:r>
              <a:rPr lang="en-US" sz="2800" err="1">
                <a:ea typeface="+mn-lt"/>
                <a:cs typeface="+mn-lt"/>
              </a:rPr>
              <a:t>odvjetnika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i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političara</a:t>
            </a:r>
            <a:r>
              <a:rPr lang="en-US" sz="2800">
                <a:ea typeface="+mn-lt"/>
                <a:cs typeface="+mn-lt"/>
              </a:rPr>
              <a:t> Vatroslava </a:t>
            </a:r>
            <a:r>
              <a:rPr lang="en-US" sz="2800" err="1">
                <a:ea typeface="+mn-lt"/>
                <a:cs typeface="+mn-lt"/>
              </a:rPr>
              <a:t>Brlića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kada</a:t>
            </a:r>
            <a:r>
              <a:rPr lang="en-US" sz="2800">
                <a:ea typeface="+mn-lt"/>
                <a:cs typeface="+mn-lt"/>
              </a:rPr>
              <a:t> </a:t>
            </a:r>
            <a:r>
              <a:rPr lang="en-US" sz="2800" err="1">
                <a:ea typeface="+mn-lt"/>
                <a:cs typeface="+mn-lt"/>
              </a:rPr>
              <a:t>seli</a:t>
            </a:r>
            <a:r>
              <a:rPr lang="en-US" sz="2800">
                <a:ea typeface="+mn-lt"/>
                <a:cs typeface="+mn-lt"/>
              </a:rPr>
              <a:t> u Brod </a:t>
            </a:r>
            <a:r>
              <a:rPr lang="en-US" sz="2800" err="1">
                <a:ea typeface="+mn-lt"/>
                <a:cs typeface="+mn-lt"/>
              </a:rPr>
              <a:t>na</a:t>
            </a:r>
            <a:r>
              <a:rPr lang="en-US" sz="2800">
                <a:ea typeface="+mn-lt"/>
                <a:cs typeface="+mn-lt"/>
              </a:rPr>
              <a:t> Savi (</a:t>
            </a:r>
            <a:r>
              <a:rPr lang="en-US" sz="2800" err="1">
                <a:ea typeface="+mn-lt"/>
                <a:cs typeface="+mn-lt"/>
              </a:rPr>
              <a:t>danas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Slavonski</a:t>
            </a:r>
            <a:r>
              <a:rPr lang="en-US" sz="2800">
                <a:ea typeface="+mn-lt"/>
                <a:cs typeface="+mn-lt"/>
              </a:rPr>
              <a:t> Brod) </a:t>
            </a:r>
            <a:r>
              <a:rPr lang="en-US" sz="2800" err="1">
                <a:ea typeface="+mn-lt"/>
                <a:cs typeface="+mn-lt"/>
              </a:rPr>
              <a:t>gdje</a:t>
            </a:r>
            <a:r>
              <a:rPr lang="en-US" sz="2800">
                <a:ea typeface="+mn-lt"/>
                <a:cs typeface="+mn-lt"/>
              </a:rPr>
              <a:t> je </a:t>
            </a:r>
            <a:r>
              <a:rPr lang="en-US" sz="2800" err="1">
                <a:ea typeface="+mn-lt"/>
                <a:cs typeface="+mn-lt"/>
              </a:rPr>
              <a:t>živjela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većinu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života</a:t>
            </a:r>
            <a:r>
              <a:rPr lang="en-US" sz="2800">
                <a:ea typeface="+mn-lt"/>
                <a:cs typeface="+mn-lt"/>
              </a:rPr>
              <a:t> koji je </a:t>
            </a:r>
            <a:r>
              <a:rPr lang="en-US" sz="2800" err="1">
                <a:ea typeface="+mn-lt"/>
                <a:cs typeface="+mn-lt"/>
              </a:rPr>
              <a:t>posvetila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svojoj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obitelji</a:t>
            </a:r>
            <a:r>
              <a:rPr lang="en-US" sz="2800">
                <a:ea typeface="+mn-lt"/>
                <a:cs typeface="+mn-lt"/>
              </a:rPr>
              <a:t>, </a:t>
            </a:r>
            <a:r>
              <a:rPr lang="en-US" sz="2800" err="1">
                <a:ea typeface="+mn-lt"/>
                <a:cs typeface="+mn-lt"/>
              </a:rPr>
              <a:t>obrazovanju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i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književnom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radu</a:t>
            </a:r>
            <a:r>
              <a:rPr lang="en-US" sz="2800">
                <a:ea typeface="+mn-lt"/>
                <a:cs typeface="+mn-lt"/>
              </a:rPr>
              <a:t>.</a:t>
            </a:r>
            <a:endParaRPr lang="en-US" sz="2400">
              <a:cs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D44C50A-27F6-4C3D-BA6B-05EFFFC50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1770380"/>
            <a:ext cx="2609850" cy="175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0B40E1-8EFD-4A01-B7D8-446654F60C72}"/>
              </a:ext>
            </a:extLst>
          </p:cNvPr>
          <p:cNvSpPr txBox="1"/>
          <p:nvPr/>
        </p:nvSpPr>
        <p:spPr>
          <a:xfrm>
            <a:off x="1828800" y="373888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>
                <a:cs typeface="Arial"/>
              </a:rPr>
              <a:t>Slavonski Brod početkom 20.stoljeća​</a:t>
            </a:r>
          </a:p>
        </p:txBody>
      </p:sp>
    </p:spTree>
    <p:extLst>
      <p:ext uri="{BB962C8B-B14F-4D97-AF65-F5344CB8AC3E}">
        <p14:creationId xmlns:p14="http://schemas.microsoft.com/office/powerpoint/2010/main" val="60032046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2F95F4-0E09-4540-BBFC-C4470C218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7" y="0"/>
            <a:ext cx="121920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262CA33-19AF-4656-BA08-6B38D15E4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2D0B24D-581F-4EE0-BBE1-460AB70DC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9322DED-8AE2-416D-9BD2-7AF32DB36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1F027EB-1048-4CEB-9D81-42265BE1C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10BB016-5CC1-4883-AB85-D75A23EA9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3712053-7418-413E-8B47-34AAF2808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E9EF4A4-416E-484C-BB8A-491ABFBF1469}"/>
              </a:ext>
            </a:extLst>
          </p:cNvPr>
          <p:cNvSpPr txBox="1"/>
          <p:nvPr/>
        </p:nvSpPr>
        <p:spPr>
          <a:xfrm>
            <a:off x="8298703" y="3038950"/>
            <a:ext cx="577682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>
              <a:ea typeface="+mn-lt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FEEDBA-B344-4BC2-80C2-8C3F3585BE26}"/>
              </a:ext>
            </a:extLst>
          </p:cNvPr>
          <p:cNvSpPr txBox="1"/>
          <p:nvPr/>
        </p:nvSpPr>
        <p:spPr>
          <a:xfrm>
            <a:off x="5687041" y="2137119"/>
            <a:ext cx="5503652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Ø"/>
            </a:pPr>
            <a:r>
              <a:rPr lang="en-US" sz="2800">
                <a:ea typeface="+mn-lt"/>
                <a:cs typeface="+mn-lt"/>
              </a:rPr>
              <a:t> Kao </a:t>
            </a:r>
            <a:r>
              <a:rPr lang="en-US" sz="2800" err="1">
                <a:ea typeface="+mn-lt"/>
                <a:cs typeface="+mn-lt"/>
              </a:rPr>
              <a:t>majka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sedmero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djece</a:t>
            </a:r>
            <a:r>
              <a:rPr lang="en-US" sz="2800">
                <a:ea typeface="+mn-lt"/>
                <a:cs typeface="+mn-lt"/>
              </a:rPr>
              <a:t>, </a:t>
            </a:r>
            <a:r>
              <a:rPr lang="en-US" sz="2800" err="1">
                <a:ea typeface="+mn-lt"/>
                <a:cs typeface="+mn-lt"/>
              </a:rPr>
              <a:t>imala</a:t>
            </a:r>
            <a:r>
              <a:rPr lang="en-US" sz="2800">
                <a:ea typeface="+mn-lt"/>
                <a:cs typeface="+mn-lt"/>
              </a:rPr>
              <a:t> je </a:t>
            </a:r>
            <a:r>
              <a:rPr lang="en-US" sz="2800" err="1">
                <a:ea typeface="+mn-lt"/>
                <a:cs typeface="+mn-lt"/>
              </a:rPr>
              <a:t>priliku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upoznati</a:t>
            </a:r>
            <a:r>
              <a:rPr lang="en-US" sz="2800">
                <a:ea typeface="+mn-lt"/>
                <a:cs typeface="+mn-lt"/>
              </a:rPr>
              <a:t> se s </a:t>
            </a:r>
            <a:r>
              <a:rPr lang="en-US" sz="2800" err="1">
                <a:ea typeface="+mn-lt"/>
                <a:cs typeface="+mn-lt"/>
              </a:rPr>
              <a:t>dječjom</a:t>
            </a:r>
            <a:r>
              <a:rPr lang="en-US" sz="2800">
                <a:ea typeface="+mn-lt"/>
                <a:cs typeface="+mn-lt"/>
              </a:rPr>
              <a:t> psihologijom i </a:t>
            </a:r>
            <a:r>
              <a:rPr lang="en-US" sz="2800" err="1">
                <a:ea typeface="+mn-lt"/>
                <a:cs typeface="+mn-lt"/>
              </a:rPr>
              <a:t>tako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razumjeti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čistoću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i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naivnost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njihova</a:t>
            </a:r>
            <a:r>
              <a:rPr lang="en-US" sz="2800">
                <a:ea typeface="+mn-lt"/>
                <a:cs typeface="+mn-lt"/>
              </a:rPr>
              <a:t> svijeta.</a:t>
            </a:r>
            <a:endParaRPr lang="en-US" sz="2800" err="1">
              <a:solidFill>
                <a:srgbClr val="000000"/>
              </a:solidFill>
              <a:latin typeface="Garamond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D9259-CCF4-4667-BDF0-61A45A2815D3}"/>
              </a:ext>
            </a:extLst>
          </p:cNvPr>
          <p:cNvSpPr txBox="1"/>
          <p:nvPr/>
        </p:nvSpPr>
        <p:spPr>
          <a:xfrm>
            <a:off x="5664293" y="2843110"/>
            <a:ext cx="554678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>
              <a:ea typeface="+mn-lt"/>
              <a:cs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2C22B4-AAA7-4173-9065-7DF64308CFA5}"/>
              </a:ext>
            </a:extLst>
          </p:cNvPr>
          <p:cNvSpPr txBox="1"/>
          <p:nvPr/>
        </p:nvSpPr>
        <p:spPr>
          <a:xfrm>
            <a:off x="1446362" y="1820174"/>
            <a:ext cx="183742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/>
              <a:t>Nikola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34EC5E-A586-4388-811A-3F7C54367EC0}"/>
              </a:ext>
            </a:extLst>
          </p:cNvPr>
          <p:cNvSpPr txBox="1"/>
          <p:nvPr/>
        </p:nvSpPr>
        <p:spPr>
          <a:xfrm>
            <a:off x="3142891" y="2481532"/>
            <a:ext cx="27575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/>
              <a:t>Nedjeljka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8C1D99-2617-43FF-B138-2918B2F4B0DF}"/>
              </a:ext>
            </a:extLst>
          </p:cNvPr>
          <p:cNvSpPr txBox="1"/>
          <p:nvPr/>
        </p:nvSpPr>
        <p:spPr>
          <a:xfrm>
            <a:off x="1330445" y="3429540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/>
              <a:t>Zora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DDD427-D33D-4740-87F1-62E1CA595A5B}"/>
              </a:ext>
            </a:extLst>
          </p:cNvPr>
          <p:cNvSpPr txBox="1"/>
          <p:nvPr/>
        </p:nvSpPr>
        <p:spPr>
          <a:xfrm>
            <a:off x="3399885" y="4003735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/>
              <a:t>Ivo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6C6778-DB3C-4C88-8D02-CC2F350D24F7}"/>
              </a:ext>
            </a:extLst>
          </p:cNvPr>
          <p:cNvSpPr txBox="1"/>
          <p:nvPr/>
        </p:nvSpPr>
        <p:spPr>
          <a:xfrm>
            <a:off x="4563553" y="4807968"/>
            <a:ext cx="13773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/>
              <a:t>Vladimir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F93566-8BE1-4493-AFD3-72E62F4E937C}"/>
              </a:ext>
            </a:extLst>
          </p:cNvPr>
          <p:cNvSpPr txBox="1"/>
          <p:nvPr/>
        </p:nvSpPr>
        <p:spPr>
          <a:xfrm>
            <a:off x="1068957" y="5209636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/>
              <a:t>Zdenka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47A107-928B-4DBC-B3D1-404700B24DA4}"/>
              </a:ext>
            </a:extLst>
          </p:cNvPr>
          <p:cNvSpPr txBox="1"/>
          <p:nvPr/>
        </p:nvSpPr>
        <p:spPr>
          <a:xfrm rot="-10800000" flipV="1">
            <a:off x="3195907" y="1202295"/>
            <a:ext cx="173678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/>
              <a:t>Nada</a:t>
            </a:r>
          </a:p>
        </p:txBody>
      </p:sp>
    </p:spTree>
    <p:extLst>
      <p:ext uri="{BB962C8B-B14F-4D97-AF65-F5344CB8AC3E}">
        <p14:creationId xmlns:p14="http://schemas.microsoft.com/office/powerpoint/2010/main" val="415073755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2F95F4-0E09-4540-BBFC-C4470C218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7" y="0"/>
            <a:ext cx="121920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262CA33-19AF-4656-BA08-6B38D15E4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2D0B24D-581F-4EE0-BBE1-460AB70DC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2BC3E-CFE8-4944-A3B5-878EC321A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287" y="946278"/>
            <a:ext cx="5716338" cy="12311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000" cap="all" spc="-100"/>
              <a:t>književnost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9322DED-8AE2-416D-9BD2-7AF32DB36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1F027EB-1048-4CEB-9D81-42265BE1C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10BB016-5CC1-4883-AB85-D75A23EA9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3712053-7418-413E-8B47-34AAF2808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E9EF4A4-416E-484C-BB8A-491ABFBF1469}"/>
              </a:ext>
            </a:extLst>
          </p:cNvPr>
          <p:cNvSpPr txBox="1"/>
          <p:nvPr/>
        </p:nvSpPr>
        <p:spPr>
          <a:xfrm>
            <a:off x="6274285" y="1890263"/>
            <a:ext cx="5162673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Ø"/>
            </a:pPr>
            <a:r>
              <a:rPr lang="en-US" sz="2800">
                <a:ea typeface="+mn-lt"/>
                <a:cs typeface="+mn-lt"/>
              </a:rPr>
              <a:t>Često nazivana Hrvatskim Andersenom (zbog svoje virtuoznosti kao pripovjedačice za djecu) i Hrvatskim Tolkienom (zbog posezanja u fantastični svijet mitologije).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latin typeface="Garamond"/>
                <a:ea typeface="+mn-lt"/>
                <a:cs typeface="Arial"/>
              </a:rPr>
              <a:t>motivi iz slavenske mitologije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FEEDBA-B344-4BC2-80C2-8C3F3585BE26}"/>
              </a:ext>
            </a:extLst>
          </p:cNvPr>
          <p:cNvSpPr txBox="1"/>
          <p:nvPr/>
        </p:nvSpPr>
        <p:spPr>
          <a:xfrm flipH="1">
            <a:off x="6152393" y="5446701"/>
            <a:ext cx="528945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Ø"/>
            </a:pP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D9259-CCF4-4667-BDF0-61A45A2815D3}"/>
              </a:ext>
            </a:extLst>
          </p:cNvPr>
          <p:cNvSpPr txBox="1"/>
          <p:nvPr/>
        </p:nvSpPr>
        <p:spPr>
          <a:xfrm>
            <a:off x="5755278" y="5891111"/>
            <a:ext cx="554678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err="1">
              <a:latin typeface="Arial"/>
              <a:ea typeface="+mn-lt"/>
              <a:cs typeface="+mn-lt"/>
            </a:endParaRPr>
          </a:p>
        </p:txBody>
      </p:sp>
      <p:pic>
        <p:nvPicPr>
          <p:cNvPr id="16" name="Picture 20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698EAFD-D1C8-46C4-A5EE-C926B972C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787" y="881044"/>
            <a:ext cx="2723980" cy="2003314"/>
          </a:xfr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83CB26D-AB2B-4D82-857D-3530EABE8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020" y="2076090"/>
            <a:ext cx="1774490" cy="2691443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F3E82220-FAC4-4A19-99EE-E4ABDC639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947" y="3191991"/>
            <a:ext cx="2081842" cy="278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4175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2F95F4-0E09-4540-BBFC-C4470C218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7" y="0"/>
            <a:ext cx="121920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262CA33-19AF-4656-BA08-6B38D15E4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2D0B24D-581F-4EE0-BBE1-460AB70DC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9322DED-8AE2-416D-9BD2-7AF32DB36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1F027EB-1048-4CEB-9D81-42265BE1C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10BB016-5CC1-4883-AB85-D75A23EA9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3712053-7418-413E-8B47-34AAF2808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E9EF4A4-416E-484C-BB8A-491ABFBF1469}"/>
              </a:ext>
            </a:extLst>
          </p:cNvPr>
          <p:cNvSpPr txBox="1"/>
          <p:nvPr/>
        </p:nvSpPr>
        <p:spPr>
          <a:xfrm>
            <a:off x="8298703" y="3038950"/>
            <a:ext cx="577682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>
              <a:ea typeface="+mn-lt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FEEDBA-B344-4BC2-80C2-8C3F3585BE26}"/>
              </a:ext>
            </a:extLst>
          </p:cNvPr>
          <p:cNvSpPr txBox="1"/>
          <p:nvPr/>
        </p:nvSpPr>
        <p:spPr>
          <a:xfrm>
            <a:off x="5672664" y="2137119"/>
            <a:ext cx="5532406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Ø"/>
            </a:pPr>
            <a:r>
              <a:rPr lang="en-US" sz="2400" b="1" err="1">
                <a:latin typeface="Garamond"/>
                <a:cs typeface="Arial"/>
              </a:rPr>
              <a:t>Svojom</a:t>
            </a:r>
            <a:r>
              <a:rPr lang="en-US" sz="2400" b="1">
                <a:latin typeface="Garamond"/>
                <a:cs typeface="Arial"/>
              </a:rPr>
              <a:t> </a:t>
            </a:r>
            <a:r>
              <a:rPr lang="en-US" sz="2400" b="1" err="1">
                <a:latin typeface="Garamond"/>
                <a:cs typeface="Arial"/>
              </a:rPr>
              <a:t>originalnošću</a:t>
            </a:r>
            <a:r>
              <a:rPr lang="en-US" sz="2400" b="1">
                <a:latin typeface="Garamond"/>
                <a:cs typeface="Arial"/>
              </a:rPr>
              <a:t> </a:t>
            </a:r>
            <a:r>
              <a:rPr lang="en-US" sz="2400" b="1" err="1">
                <a:latin typeface="Garamond"/>
                <a:cs typeface="Arial"/>
              </a:rPr>
              <a:t>i</a:t>
            </a:r>
            <a:r>
              <a:rPr lang="en-US" sz="2400" b="1">
                <a:latin typeface="Garamond"/>
                <a:cs typeface="Arial"/>
              </a:rPr>
              <a:t> </a:t>
            </a:r>
            <a:r>
              <a:rPr lang="en-US" sz="2400" b="1" err="1">
                <a:latin typeface="Garamond"/>
                <a:cs typeface="Arial"/>
              </a:rPr>
              <a:t>svježinom</a:t>
            </a:r>
            <a:r>
              <a:rPr lang="en-US" sz="2400" b="1">
                <a:latin typeface="Garamond"/>
                <a:cs typeface="Arial"/>
              </a:rPr>
              <a:t> </a:t>
            </a:r>
            <a:r>
              <a:rPr lang="en-US" sz="2400" b="1" err="1">
                <a:latin typeface="Garamond"/>
                <a:cs typeface="Arial"/>
              </a:rPr>
              <a:t>ravnopravno</a:t>
            </a:r>
            <a:r>
              <a:rPr lang="en-US" sz="2400" b="1">
                <a:latin typeface="Garamond"/>
                <a:cs typeface="Arial"/>
              </a:rPr>
              <a:t> </a:t>
            </a:r>
            <a:r>
              <a:rPr lang="en-US" sz="2400" b="1" err="1">
                <a:latin typeface="Garamond"/>
                <a:cs typeface="Arial"/>
              </a:rPr>
              <a:t>stoji</a:t>
            </a:r>
            <a:r>
              <a:rPr lang="en-US" sz="2400" b="1">
                <a:latin typeface="Garamond"/>
                <a:cs typeface="Arial"/>
              </a:rPr>
              <a:t>, </a:t>
            </a:r>
            <a:r>
              <a:rPr lang="en-US" sz="2400" b="1" err="1">
                <a:latin typeface="Garamond"/>
                <a:cs typeface="Arial"/>
              </a:rPr>
              <a:t>rame</a:t>
            </a:r>
            <a:r>
              <a:rPr lang="en-US" sz="2400" b="1">
                <a:latin typeface="Garamond"/>
                <a:cs typeface="Arial"/>
              </a:rPr>
              <a:t> </a:t>
            </a:r>
            <a:r>
              <a:rPr lang="en-US" sz="2400" b="1" err="1">
                <a:latin typeface="Garamond"/>
                <a:cs typeface="Arial"/>
              </a:rPr>
              <a:t>uz</a:t>
            </a:r>
            <a:r>
              <a:rPr lang="en-US" sz="2400" b="1">
                <a:latin typeface="Garamond"/>
                <a:cs typeface="Arial"/>
              </a:rPr>
              <a:t> </a:t>
            </a:r>
            <a:r>
              <a:rPr lang="en-US" sz="2400" b="1" err="1">
                <a:latin typeface="Garamond"/>
                <a:cs typeface="Arial"/>
              </a:rPr>
              <a:t>rame</a:t>
            </a:r>
            <a:r>
              <a:rPr lang="en-US" sz="2400" b="1">
                <a:latin typeface="Garamond"/>
                <a:cs typeface="Arial"/>
              </a:rPr>
              <a:t>, s </a:t>
            </a:r>
            <a:r>
              <a:rPr lang="en-US" sz="2400" b="1" err="1">
                <a:latin typeface="Garamond"/>
                <a:cs typeface="Arial"/>
              </a:rPr>
              <a:t>velikanima</a:t>
            </a:r>
            <a:r>
              <a:rPr lang="en-US" sz="2400" b="1">
                <a:latin typeface="Garamond"/>
                <a:cs typeface="Arial"/>
              </a:rPr>
              <a:t> </a:t>
            </a:r>
            <a:r>
              <a:rPr lang="en-US" sz="2400" b="1" err="1">
                <a:latin typeface="Garamond"/>
                <a:cs typeface="Arial"/>
              </a:rPr>
              <a:t>svjetske</a:t>
            </a:r>
            <a:r>
              <a:rPr lang="en-US" sz="2400" b="1">
                <a:latin typeface="Garamond"/>
                <a:cs typeface="Arial"/>
              </a:rPr>
              <a:t> </a:t>
            </a:r>
            <a:r>
              <a:rPr lang="en-US" sz="2400" b="1" err="1">
                <a:latin typeface="Garamond"/>
                <a:cs typeface="Arial"/>
              </a:rPr>
              <a:t>dječje</a:t>
            </a:r>
            <a:r>
              <a:rPr lang="en-US" sz="2400" b="1">
                <a:latin typeface="Garamond"/>
                <a:cs typeface="Arial"/>
              </a:rPr>
              <a:t> </a:t>
            </a:r>
            <a:r>
              <a:rPr lang="en-US" sz="2400" b="1" err="1">
                <a:latin typeface="Garamond"/>
                <a:cs typeface="Arial"/>
              </a:rPr>
              <a:t>književnosti</a:t>
            </a:r>
            <a:r>
              <a:rPr lang="en-US" sz="2400" b="1">
                <a:latin typeface="Garamond"/>
                <a:cs typeface="Arial"/>
              </a:rPr>
              <a:t>.</a:t>
            </a:r>
            <a:endParaRPr lang="en-US" sz="2400" b="1">
              <a:ea typeface="+mn-lt"/>
              <a:cs typeface="+mn-lt"/>
            </a:endParaRPr>
          </a:p>
          <a:p>
            <a:pPr marL="342900" indent="-342900">
              <a:buFont typeface="Wingdings"/>
              <a:buChar char="Ø"/>
            </a:pPr>
            <a:endParaRPr lang="en-US" sz="2400">
              <a:solidFill>
                <a:srgbClr val="000000"/>
              </a:solidFill>
              <a:latin typeface="Garamond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D9259-CCF4-4667-BDF0-61A45A2815D3}"/>
              </a:ext>
            </a:extLst>
          </p:cNvPr>
          <p:cNvSpPr txBox="1"/>
          <p:nvPr/>
        </p:nvSpPr>
        <p:spPr>
          <a:xfrm>
            <a:off x="5664293" y="2843110"/>
            <a:ext cx="554678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>
              <a:ea typeface="+mn-lt"/>
              <a:cs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2017F1-0F2C-46B6-9ADA-0F9D982C26BF}"/>
              </a:ext>
            </a:extLst>
          </p:cNvPr>
          <p:cNvSpPr txBox="1"/>
          <p:nvPr/>
        </p:nvSpPr>
        <p:spPr>
          <a:xfrm>
            <a:off x="1575758" y="1647645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J.K Rowling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49484A-7A75-49C4-994A-2A103E54E96B}"/>
              </a:ext>
            </a:extLst>
          </p:cNvPr>
          <p:cNvSpPr txBox="1"/>
          <p:nvPr/>
        </p:nvSpPr>
        <p:spPr>
          <a:xfrm>
            <a:off x="2812211" y="2553419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Vladimir Nazor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0696CE-3651-4E29-9EE0-5D139F026B45}"/>
              </a:ext>
            </a:extLst>
          </p:cNvPr>
          <p:cNvSpPr txBox="1"/>
          <p:nvPr/>
        </p:nvSpPr>
        <p:spPr>
          <a:xfrm>
            <a:off x="999766" y="3443917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Mato Lovrak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443E9A-FE31-4D1B-8F63-4012EB123A68}"/>
              </a:ext>
            </a:extLst>
          </p:cNvPr>
          <p:cNvSpPr txBox="1"/>
          <p:nvPr/>
        </p:nvSpPr>
        <p:spPr>
          <a:xfrm>
            <a:off x="3054829" y="4161886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Sanja Pilić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16442C-CA29-4E76-9526-51501D23D337}"/>
              </a:ext>
            </a:extLst>
          </p:cNvPr>
          <p:cNvSpPr txBox="1"/>
          <p:nvPr/>
        </p:nvSpPr>
        <p:spPr>
          <a:xfrm>
            <a:off x="1443666" y="5153025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David Walliams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FA634A-8513-49CB-BDA8-44CF9654A842}"/>
              </a:ext>
            </a:extLst>
          </p:cNvPr>
          <p:cNvSpPr txBox="1"/>
          <p:nvPr/>
        </p:nvSpPr>
        <p:spPr>
          <a:xfrm>
            <a:off x="4494362" y="5285117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Braća Grimm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D1DC5B-39EE-4BAE-B9DE-EDE6A3011E32}"/>
              </a:ext>
            </a:extLst>
          </p:cNvPr>
          <p:cNvSpPr txBox="1"/>
          <p:nvPr/>
        </p:nvSpPr>
        <p:spPr>
          <a:xfrm>
            <a:off x="4077419" y="1201947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/>
              <a:t>Anderson</a:t>
            </a:r>
          </a:p>
        </p:txBody>
      </p:sp>
    </p:spTree>
    <p:extLst>
      <p:ext uri="{BB962C8B-B14F-4D97-AF65-F5344CB8AC3E}">
        <p14:creationId xmlns:p14="http://schemas.microsoft.com/office/powerpoint/2010/main" val="386671360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83E0B076-70B2-4BA7-B180-209E6D801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C1262DB-2217-4833-97B6-F2E848AE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E31C53-2B4C-4EC3-ABBE-C7A406EE0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9EF4A4-416E-484C-BB8A-491ABFBF1469}"/>
              </a:ext>
            </a:extLst>
          </p:cNvPr>
          <p:cNvSpPr txBox="1"/>
          <p:nvPr/>
        </p:nvSpPr>
        <p:spPr>
          <a:xfrm>
            <a:off x="1066800" y="2103120"/>
            <a:ext cx="6485467" cy="39319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34290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800"/>
              <a:t>Ivana Brlić-</a:t>
            </a:r>
            <a:r>
              <a:rPr lang="en-US" sz="2800" err="1"/>
              <a:t>Mažuranić</a:t>
            </a:r>
            <a:r>
              <a:rPr lang="en-US" sz="2800"/>
              <a:t> </a:t>
            </a:r>
            <a:r>
              <a:rPr lang="en-US" sz="2800" err="1"/>
              <a:t>počela</a:t>
            </a:r>
            <a:r>
              <a:rPr lang="en-US" sz="2800"/>
              <a:t> je </a:t>
            </a:r>
            <a:r>
              <a:rPr lang="en-US" sz="2800" err="1"/>
              <a:t>pisati</a:t>
            </a:r>
            <a:r>
              <a:rPr lang="en-US" sz="2800"/>
              <a:t> </a:t>
            </a:r>
            <a:r>
              <a:rPr lang="en-US" sz="2800" err="1"/>
              <a:t>poeziju</a:t>
            </a:r>
            <a:r>
              <a:rPr lang="en-US" sz="2800"/>
              <a:t>, </a:t>
            </a:r>
            <a:r>
              <a:rPr lang="en-US" sz="2800" err="1"/>
              <a:t>eseje</a:t>
            </a:r>
            <a:r>
              <a:rPr lang="en-US" sz="2800"/>
              <a:t> </a:t>
            </a:r>
            <a:r>
              <a:rPr lang="en-US" sz="2800" err="1"/>
              <a:t>i</a:t>
            </a:r>
            <a:r>
              <a:rPr lang="en-US" sz="2800"/>
              <a:t> </a:t>
            </a:r>
            <a:r>
              <a:rPr lang="en-US" sz="2800" err="1"/>
              <a:t>dnevnike</a:t>
            </a:r>
            <a:r>
              <a:rPr lang="en-US" sz="2800"/>
              <a:t> </a:t>
            </a:r>
            <a:r>
              <a:rPr lang="en-US" sz="2800" err="1"/>
              <a:t>vrlo</a:t>
            </a:r>
            <a:r>
              <a:rPr lang="en-US" sz="2800"/>
              <a:t> </a:t>
            </a:r>
            <a:r>
              <a:rPr lang="en-US" sz="2800" err="1"/>
              <a:t>rano</a:t>
            </a:r>
            <a:r>
              <a:rPr lang="en-US" sz="2800"/>
              <a:t>, </a:t>
            </a:r>
            <a:r>
              <a:rPr lang="en-US" sz="2800" err="1"/>
              <a:t>ali</a:t>
            </a:r>
            <a:r>
              <a:rPr lang="en-US" sz="2800"/>
              <a:t> </a:t>
            </a:r>
            <a:r>
              <a:rPr lang="en-US" sz="2800" err="1"/>
              <a:t>su</a:t>
            </a:r>
            <a:r>
              <a:rPr lang="en-US" sz="2800"/>
              <a:t> </a:t>
            </a:r>
            <a:r>
              <a:rPr lang="en-US" sz="2800" err="1"/>
              <a:t>joj</a:t>
            </a:r>
            <a:r>
              <a:rPr lang="en-US" sz="2800"/>
              <a:t> </a:t>
            </a:r>
            <a:r>
              <a:rPr lang="en-US" sz="2800" err="1"/>
              <a:t>prvi</a:t>
            </a:r>
            <a:r>
              <a:rPr lang="en-US" sz="2800"/>
              <a:t> </a:t>
            </a:r>
            <a:r>
              <a:rPr lang="en-US" sz="2800" err="1"/>
              <a:t>radovi</a:t>
            </a:r>
            <a:r>
              <a:rPr lang="en-US" sz="2800"/>
              <a:t> </a:t>
            </a:r>
            <a:r>
              <a:rPr lang="en-US" sz="2800" err="1"/>
              <a:t>objavljeni</a:t>
            </a:r>
            <a:r>
              <a:rPr lang="en-US" sz="2800"/>
              <a:t> </a:t>
            </a:r>
            <a:r>
              <a:rPr lang="en-US" sz="2800" err="1"/>
              <a:t>tek</a:t>
            </a:r>
            <a:r>
              <a:rPr lang="en-US" sz="2800"/>
              <a:t> </a:t>
            </a:r>
            <a:r>
              <a:rPr lang="en-US" sz="2800" err="1"/>
              <a:t>početkom</a:t>
            </a:r>
            <a:r>
              <a:rPr lang="en-US" sz="2800"/>
              <a:t>  20. </a:t>
            </a:r>
            <a:r>
              <a:rPr lang="en-US" sz="2800" err="1"/>
              <a:t>stoljeća</a:t>
            </a:r>
            <a:r>
              <a:rPr lang="en-US" sz="2800"/>
              <a:t>. </a:t>
            </a:r>
            <a:endParaRPr lang="en-US" sz="2800" i="1"/>
          </a:p>
          <a:p>
            <a:pPr marL="45720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800" err="1"/>
              <a:t>Svoju</a:t>
            </a:r>
            <a:r>
              <a:rPr lang="en-US" sz="2800"/>
              <a:t> </a:t>
            </a:r>
            <a:r>
              <a:rPr lang="en-US" sz="2800" err="1"/>
              <a:t>prvu</a:t>
            </a:r>
            <a:r>
              <a:rPr lang="en-US" sz="2800"/>
              <a:t> </a:t>
            </a:r>
            <a:r>
              <a:rPr lang="en-US" sz="2800" err="1"/>
              <a:t>pjesmu</a:t>
            </a:r>
            <a:r>
              <a:rPr lang="en-US" sz="2800"/>
              <a:t> </a:t>
            </a:r>
            <a:r>
              <a:rPr lang="en-US" sz="2800" i="1" err="1"/>
              <a:t>Zvijezdi</a:t>
            </a:r>
            <a:r>
              <a:rPr lang="en-US" sz="2800" i="1"/>
              <a:t> </a:t>
            </a:r>
            <a:r>
              <a:rPr lang="en-US" sz="2800" i="1" err="1"/>
              <a:t>moje</a:t>
            </a:r>
            <a:r>
              <a:rPr lang="en-US" sz="2800" i="1"/>
              <a:t>  </a:t>
            </a:r>
            <a:r>
              <a:rPr lang="en-US" sz="2800" i="1" err="1"/>
              <a:t>domovine</a:t>
            </a:r>
            <a:r>
              <a:rPr lang="en-US" sz="2800"/>
              <a:t> </a:t>
            </a:r>
            <a:r>
              <a:rPr lang="en-US" sz="2800" err="1"/>
              <a:t>napisala</a:t>
            </a:r>
            <a:r>
              <a:rPr lang="en-US" sz="2800"/>
              <a:t> je u </a:t>
            </a:r>
            <a:r>
              <a:rPr lang="en-US" sz="2800" err="1"/>
              <a:t>Ogulinu</a:t>
            </a:r>
            <a:r>
              <a:rPr lang="en-US" sz="2800"/>
              <a:t> 1886. </a:t>
            </a:r>
            <a:r>
              <a:rPr lang="en-US" sz="2800" err="1"/>
              <a:t>godine</a:t>
            </a:r>
            <a:r>
              <a:rPr lang="en-US" sz="2800"/>
              <a:t>.</a:t>
            </a:r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/>
          </a:p>
        </p:txBody>
      </p:sp>
      <p:pic>
        <p:nvPicPr>
          <p:cNvPr id="2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D58202D5-A5DE-48A4-B41D-B3472FE04C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690" b="2"/>
          <a:stretch/>
        </p:blipFill>
        <p:spPr>
          <a:xfrm>
            <a:off x="8020571" y="2161488"/>
            <a:ext cx="3019646" cy="36326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2D9259-CCF4-4667-BDF0-61A45A2815D3}"/>
              </a:ext>
            </a:extLst>
          </p:cNvPr>
          <p:cNvSpPr txBox="1"/>
          <p:nvPr/>
        </p:nvSpPr>
        <p:spPr>
          <a:xfrm>
            <a:off x="5755278" y="5891111"/>
            <a:ext cx="554678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err="1">
              <a:latin typeface="Arial"/>
              <a:ea typeface="+mn-lt"/>
              <a:cs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235E10-0CC4-49F8-B01F-D7F4A9F38CEB}"/>
              </a:ext>
            </a:extLst>
          </p:cNvPr>
          <p:cNvSpPr txBox="1"/>
          <p:nvPr/>
        </p:nvSpPr>
        <p:spPr>
          <a:xfrm>
            <a:off x="5944181" y="1414276"/>
            <a:ext cx="5162673" cy="10310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endParaRPr lang="en-US" sz="2800"/>
          </a:p>
          <a:p>
            <a:pPr>
              <a:spcAft>
                <a:spcPts val="600"/>
              </a:spcAft>
            </a:pPr>
            <a:endParaRPr lang="en-US" sz="2800">
              <a:latin typeface="Garamond"/>
              <a:ea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104561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2F95F4-0E09-4540-BBFC-C4470C218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7" y="0"/>
            <a:ext cx="121920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262CA33-19AF-4656-BA08-6B38D15E4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2D0B24D-581F-4EE0-BBE1-460AB70DC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9322DED-8AE2-416D-9BD2-7AF32DB36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1F027EB-1048-4CEB-9D81-42265BE1C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10BB016-5CC1-4883-AB85-D75A23EA9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3712053-7418-413E-8B47-34AAF2808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E9EF4A4-416E-484C-BB8A-491ABFBF1469}"/>
              </a:ext>
            </a:extLst>
          </p:cNvPr>
          <p:cNvSpPr txBox="1"/>
          <p:nvPr/>
        </p:nvSpPr>
        <p:spPr>
          <a:xfrm>
            <a:off x="6274285" y="1890263"/>
            <a:ext cx="5162673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Ø"/>
            </a:pPr>
            <a:r>
              <a:rPr lang="en-US" sz="2800" err="1">
                <a:latin typeface="Garamond"/>
                <a:ea typeface="+mn-lt"/>
                <a:cs typeface="Arial"/>
              </a:rPr>
              <a:t>Nakon</a:t>
            </a:r>
            <a:r>
              <a:rPr lang="en-US" sz="2800">
                <a:latin typeface="Garamond"/>
                <a:ea typeface="+mn-lt"/>
                <a:cs typeface="Arial"/>
              </a:rPr>
              <a:t> </a:t>
            </a:r>
            <a:r>
              <a:rPr lang="en-US" sz="2800" err="1">
                <a:latin typeface="Garamond"/>
                <a:ea typeface="+mn-lt"/>
                <a:cs typeface="Arial"/>
              </a:rPr>
              <a:t>mnogo</a:t>
            </a:r>
            <a:r>
              <a:rPr lang="en-US" sz="2800">
                <a:latin typeface="Garamond"/>
                <a:ea typeface="+mn-lt"/>
                <a:cs typeface="Arial"/>
              </a:rPr>
              <a:t> </a:t>
            </a:r>
            <a:r>
              <a:rPr lang="en-US" sz="2800" err="1">
                <a:latin typeface="Garamond"/>
                <a:ea typeface="+mn-lt"/>
                <a:cs typeface="Arial"/>
              </a:rPr>
              <a:t>napisanih</a:t>
            </a:r>
            <a:r>
              <a:rPr lang="en-US" sz="2800">
                <a:latin typeface="Garamond"/>
                <a:ea typeface="+mn-lt"/>
                <a:cs typeface="Arial"/>
              </a:rPr>
              <a:t> dijela, prvo djelo </a:t>
            </a:r>
            <a:r>
              <a:rPr lang="en-US" sz="2800" err="1">
                <a:latin typeface="Garamond"/>
                <a:ea typeface="+mn-lt"/>
                <a:cs typeface="Arial"/>
              </a:rPr>
              <a:t>koje</a:t>
            </a:r>
            <a:r>
              <a:rPr lang="en-US" sz="2800">
                <a:latin typeface="Garamond"/>
                <a:ea typeface="+mn-lt"/>
                <a:cs typeface="Arial"/>
              </a:rPr>
              <a:t> je </a:t>
            </a:r>
            <a:r>
              <a:rPr lang="en-US" sz="2800" err="1">
                <a:latin typeface="Garamond"/>
                <a:ea typeface="+mn-lt"/>
                <a:cs typeface="Arial"/>
              </a:rPr>
              <a:t>zauzelo</a:t>
            </a:r>
            <a:r>
              <a:rPr lang="en-US" sz="2800">
                <a:latin typeface="Garamond"/>
                <a:ea typeface="+mn-lt"/>
                <a:cs typeface="Arial"/>
              </a:rPr>
              <a:t> </a:t>
            </a:r>
            <a:r>
              <a:rPr lang="en-US" sz="2800" err="1">
                <a:latin typeface="Garamond"/>
                <a:ea typeface="+mn-lt"/>
                <a:cs typeface="Arial"/>
              </a:rPr>
              <a:t>pozornost</a:t>
            </a:r>
            <a:r>
              <a:rPr lang="en-US" sz="2800">
                <a:latin typeface="Garamond"/>
                <a:ea typeface="+mn-lt"/>
                <a:cs typeface="Arial"/>
              </a:rPr>
              <a:t> </a:t>
            </a:r>
            <a:r>
              <a:rPr lang="en-US" sz="2800" err="1">
                <a:latin typeface="Garamond"/>
                <a:ea typeface="+mn-lt"/>
                <a:cs typeface="Arial"/>
              </a:rPr>
              <a:t>književne</a:t>
            </a:r>
            <a:r>
              <a:rPr lang="en-US" sz="2800">
                <a:latin typeface="Garamond"/>
                <a:ea typeface="+mn-lt"/>
                <a:cs typeface="Arial"/>
              </a:rPr>
              <a:t> publike bio je dječji roman </a:t>
            </a:r>
            <a:r>
              <a:rPr lang="en-US" sz="2800" i="1" err="1">
                <a:latin typeface="Garamond"/>
                <a:ea typeface="+mn-lt"/>
                <a:cs typeface="Arial"/>
              </a:rPr>
              <a:t>Šegrt</a:t>
            </a:r>
            <a:r>
              <a:rPr lang="en-US" sz="2800" i="1">
                <a:latin typeface="Garamond"/>
                <a:ea typeface="+mn-lt"/>
                <a:cs typeface="Arial"/>
              </a:rPr>
              <a:t> Hlapić,</a:t>
            </a:r>
            <a:r>
              <a:rPr lang="en-US" sz="2800">
                <a:ea typeface="+mn-lt"/>
                <a:cs typeface="+mn-lt"/>
              </a:rPr>
              <a:t>1913. godine.</a:t>
            </a:r>
            <a:endParaRPr lang="en-US" sz="2800" i="1">
              <a:latin typeface="Garamond"/>
              <a:ea typeface="+mn-lt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FEEDBA-B344-4BC2-80C2-8C3F3585BE26}"/>
              </a:ext>
            </a:extLst>
          </p:cNvPr>
          <p:cNvSpPr txBox="1"/>
          <p:nvPr/>
        </p:nvSpPr>
        <p:spPr>
          <a:xfrm flipH="1">
            <a:off x="6152393" y="5446701"/>
            <a:ext cx="528945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Ø"/>
            </a:pP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D9259-CCF4-4667-BDF0-61A45A2815D3}"/>
              </a:ext>
            </a:extLst>
          </p:cNvPr>
          <p:cNvSpPr txBox="1"/>
          <p:nvPr/>
        </p:nvSpPr>
        <p:spPr>
          <a:xfrm>
            <a:off x="5755278" y="5891111"/>
            <a:ext cx="554678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err="1">
              <a:latin typeface="Arial"/>
              <a:ea typeface="+mn-lt"/>
              <a:cs typeface="+mn-lt"/>
            </a:endParaRPr>
          </a:p>
        </p:txBody>
      </p:sp>
      <p:pic>
        <p:nvPicPr>
          <p:cNvPr id="6" name="Picture 7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AD5705AC-3680-4B91-A622-B86104281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70" y="942122"/>
            <a:ext cx="4252822" cy="498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77987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SavonVTI</vt:lpstr>
      <vt:lpstr>  IVANA  BRLIĆ-MAŽURANIĆ </vt:lpstr>
      <vt:lpstr>ŽIVOTOPIS</vt:lpstr>
      <vt:lpstr>PowerPoint Presentation</vt:lpstr>
      <vt:lpstr>PowerPoint Presentation</vt:lpstr>
      <vt:lpstr>PowerPoint Presentation</vt:lpstr>
      <vt:lpstr>književnost</vt:lpstr>
      <vt:lpstr>PowerPoint Presentation</vt:lpstr>
      <vt:lpstr>PowerPoint Presentation</vt:lpstr>
      <vt:lpstr>PowerPoint Presentation</vt:lpstr>
      <vt:lpstr>PowerPoint Presentation</vt:lpstr>
      <vt:lpstr>Priznanja</vt:lpstr>
      <vt:lpstr>ZANIMLJIVOSTI</vt:lpstr>
      <vt:lpstr>PowerPoint Presentation</vt:lpstr>
      <vt:lpstr>PowerPoint Presentation</vt:lpstr>
      <vt:lpstr>Nadamo se da ste o ovoj velikoj spisateljici naučili nešto novo.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</cp:revision>
  <dcterms:created xsi:type="dcterms:W3CDTF">2021-03-16T17:56:26Z</dcterms:created>
  <dcterms:modified xsi:type="dcterms:W3CDTF">2021-04-22T19:11:13Z</dcterms:modified>
</cp:coreProperties>
</file>