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5" r:id="rId5"/>
    <p:sldId id="264" r:id="rId6"/>
    <p:sldId id="286" r:id="rId7"/>
    <p:sldId id="275" r:id="rId8"/>
    <p:sldId id="258" r:id="rId9"/>
    <p:sldId id="265" r:id="rId10"/>
    <p:sldId id="280" r:id="rId11"/>
    <p:sldId id="281" r:id="rId12"/>
    <p:sldId id="266" r:id="rId13"/>
    <p:sldId id="267" r:id="rId14"/>
    <p:sldId id="268" r:id="rId15"/>
    <p:sldId id="283" r:id="rId16"/>
    <p:sldId id="269" r:id="rId17"/>
    <p:sldId id="270" r:id="rId18"/>
    <p:sldId id="271" r:id="rId19"/>
    <p:sldId id="282" r:id="rId20"/>
    <p:sldId id="259" r:id="rId21"/>
    <p:sldId id="289" r:id="rId22"/>
    <p:sldId id="260" r:id="rId23"/>
    <p:sldId id="261" r:id="rId24"/>
    <p:sldId id="278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60093"/>
    <a:srgbClr val="FF00FF"/>
    <a:srgbClr val="99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F00A5-D6E2-4377-B5E9-D3A8F5009B87}" type="datetimeFigureOut">
              <a:rPr lang="hr-HR" smtClean="0"/>
              <a:pPr/>
              <a:t>14.12.2016.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62CD-822D-4642-BF71-52D8F925445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Kratki%20filmovi_Slije&#273;enje%20Tereze%20i%20Bespovratno\Slije&#273;enje%20Tereze%20(Tracking_Teresa)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Kratki%20filmovi_Slije&#273;enje%20Tereze%20i%20Bespovratno\Bespovratno%20(You%20Cant%20take%20it%20back)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kovni rezultat za cyberbull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923928" cy="6336704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63888" y="404664"/>
            <a:ext cx="5868144" cy="5472608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0033CC"/>
                </a:solidFill>
              </a:rPr>
              <a:t>SIGURNOST  </a:t>
            </a:r>
            <a:br>
              <a:rPr lang="hr-HR" sz="4000" b="1" dirty="0" smtClean="0">
                <a:solidFill>
                  <a:srgbClr val="0033CC"/>
                </a:solidFill>
              </a:rPr>
            </a:br>
            <a:r>
              <a:rPr lang="hr-HR" sz="4000" b="1" dirty="0" smtClean="0">
                <a:solidFill>
                  <a:srgbClr val="0033CC"/>
                </a:solidFill>
              </a:rPr>
              <a:t>U  SVIJETU  INTERNETA </a:t>
            </a:r>
            <a:br>
              <a:rPr lang="hr-HR" sz="4000" b="1" dirty="0" smtClean="0">
                <a:solidFill>
                  <a:srgbClr val="0033CC"/>
                </a:solidFill>
              </a:rPr>
            </a:br>
            <a:r>
              <a:rPr lang="hr-HR" sz="4000" b="1" dirty="0" smtClean="0">
                <a:solidFill>
                  <a:srgbClr val="0033CC"/>
                </a:solidFill>
              </a:rPr>
              <a:t>I  MOBILNIH  TELEFONA</a:t>
            </a:r>
            <a:endParaRPr lang="hr-HR" sz="4000" b="1" dirty="0">
              <a:solidFill>
                <a:srgbClr val="0033CC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68144" y="5805264"/>
            <a:ext cx="3448472" cy="1268760"/>
          </a:xfrm>
        </p:spPr>
        <p:txBody>
          <a:bodyPr>
            <a:normAutofit/>
          </a:bodyPr>
          <a:lstStyle/>
          <a:p>
            <a:r>
              <a:rPr lang="hr-HR" sz="1600" dirty="0" smtClean="0">
                <a:solidFill>
                  <a:schemeClr val="tx1"/>
                </a:solidFill>
              </a:rPr>
              <a:t>Gorana Bilušić</a:t>
            </a:r>
          </a:p>
          <a:p>
            <a:r>
              <a:rPr lang="hr-HR" sz="1600" dirty="0" err="1">
                <a:solidFill>
                  <a:schemeClr val="tx1"/>
                </a:solidFill>
              </a:rPr>
              <a:t>d</a:t>
            </a:r>
            <a:r>
              <a:rPr lang="hr-HR" sz="1600" dirty="0" err="1" smtClean="0">
                <a:solidFill>
                  <a:schemeClr val="tx1"/>
                </a:solidFill>
              </a:rPr>
              <a:t>ipl</a:t>
            </a:r>
            <a:r>
              <a:rPr lang="hr-HR" sz="1600" dirty="0" smtClean="0">
                <a:solidFill>
                  <a:schemeClr val="tx1"/>
                </a:solidFill>
              </a:rPr>
              <a:t>. psiholog</a:t>
            </a:r>
          </a:p>
          <a:p>
            <a:r>
              <a:rPr lang="hr-HR" sz="1600" dirty="0" smtClean="0">
                <a:solidFill>
                  <a:schemeClr val="tx1"/>
                </a:solidFill>
              </a:rPr>
              <a:t>OŠ </a:t>
            </a:r>
            <a:r>
              <a:rPr lang="hr-HR" sz="1600" dirty="0" err="1" smtClean="0">
                <a:solidFill>
                  <a:schemeClr val="tx1"/>
                </a:solidFill>
              </a:rPr>
              <a:t>Jurja</a:t>
            </a:r>
            <a:r>
              <a:rPr lang="hr-HR" sz="1600" dirty="0" smtClean="0">
                <a:solidFill>
                  <a:schemeClr val="tx1"/>
                </a:solidFill>
              </a:rPr>
              <a:t> </a:t>
            </a:r>
            <a:r>
              <a:rPr lang="hr-HR" sz="1600" dirty="0" err="1" smtClean="0">
                <a:solidFill>
                  <a:schemeClr val="tx1"/>
                </a:solidFill>
              </a:rPr>
              <a:t>Šižgorića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Iskustva nasilja na F.</a:t>
            </a:r>
            <a:br>
              <a:rPr lang="hr-HR" dirty="0" smtClean="0"/>
            </a:br>
            <a:r>
              <a:rPr lang="hr-HR" sz="2700" dirty="0" smtClean="0">
                <a:solidFill>
                  <a:srgbClr val="FF0000"/>
                </a:solidFill>
              </a:rPr>
              <a:t>nekoliko puta ili često</a:t>
            </a:r>
            <a:endParaRPr lang="hr-HR" sz="27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800" dirty="0" smtClean="0"/>
              <a:t>21 % primilo je uvredljive poruke ili komentare, a 56% ih je nastavilo primati čak i onda kada su zamolili pošiljatelja da ih prestane slati</a:t>
            </a:r>
          </a:p>
          <a:p>
            <a:pPr>
              <a:buFontTx/>
              <a:buChar char="-"/>
            </a:pPr>
            <a:r>
              <a:rPr lang="hr-HR" sz="2800" dirty="0" smtClean="0"/>
              <a:t>11% doživjelo je širenje laži o njima</a:t>
            </a:r>
          </a:p>
          <a:p>
            <a:pPr>
              <a:buFontTx/>
              <a:buChar char="-"/>
            </a:pPr>
            <a:r>
              <a:rPr lang="hr-HR" sz="2800" dirty="0" smtClean="0"/>
              <a:t>7% doživjelo je poticanje drugih da govore ružno o njima</a:t>
            </a:r>
          </a:p>
          <a:p>
            <a:pPr>
              <a:buFontTx/>
              <a:buChar char="-"/>
            </a:pPr>
            <a:r>
              <a:rPr lang="hr-HR" sz="2800" dirty="0" smtClean="0"/>
              <a:t>6% doživjelo je da drugi objavljuju stvari koje štete njihovom ugledu</a:t>
            </a:r>
            <a:endParaRPr lang="hr-HR" sz="2800" dirty="0"/>
          </a:p>
        </p:txBody>
      </p:sp>
      <p:pic>
        <p:nvPicPr>
          <p:cNvPr id="4" name="Picture 4" descr="Slikovni rezultat za cyberbull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013176"/>
            <a:ext cx="2968774" cy="1664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Iskustva nasilja na F.</a:t>
            </a:r>
            <a:br>
              <a:rPr lang="hr-HR" dirty="0" smtClean="0"/>
            </a:br>
            <a:r>
              <a:rPr lang="hr-HR" sz="2700" dirty="0" smtClean="0">
                <a:solidFill>
                  <a:srgbClr val="FF0000"/>
                </a:solidFill>
              </a:rPr>
              <a:t>barem jednom</a:t>
            </a:r>
            <a:endParaRPr lang="hr-HR" sz="27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800" dirty="0" smtClean="0"/>
              <a:t>16 % doživjelo je provalu u vlastiti profil i objavljivanje neugodnih stvari o njima samima u njihovo ime</a:t>
            </a:r>
          </a:p>
          <a:p>
            <a:pPr>
              <a:buFontTx/>
              <a:buChar char="-"/>
            </a:pPr>
            <a:r>
              <a:rPr lang="hr-HR" sz="2800" dirty="0" smtClean="0"/>
              <a:t>15% doživjelo je neželjene poruke seksualnog sadržaja</a:t>
            </a:r>
          </a:p>
          <a:p>
            <a:pPr>
              <a:buFontTx/>
              <a:buChar char="-"/>
            </a:pPr>
            <a:r>
              <a:rPr lang="hr-HR" sz="2800" dirty="0" smtClean="0"/>
              <a:t>15% primilo je prijetnje</a:t>
            </a:r>
          </a:p>
          <a:p>
            <a:pPr>
              <a:buFontTx/>
              <a:buChar char="-"/>
            </a:pPr>
            <a:r>
              <a:rPr lang="hr-HR" sz="2800" dirty="0" smtClean="0"/>
              <a:t>11% doživjelo je namjerno blokiranje ili izbacivanje iz neke grupe s ciljem izolacije</a:t>
            </a:r>
          </a:p>
          <a:p>
            <a:pPr>
              <a:buFontTx/>
              <a:buChar char="-"/>
            </a:pPr>
            <a:r>
              <a:rPr lang="hr-HR" sz="2800" dirty="0" smtClean="0"/>
              <a:t>4% doživjelo je otvaranje grupe s ciljem ismijavanja ili  vrijeđanja</a:t>
            </a:r>
          </a:p>
          <a:p>
            <a:pPr>
              <a:buFontTx/>
              <a:buChar char="-"/>
            </a:pPr>
            <a:endParaRPr lang="hr-H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429000"/>
            <a:ext cx="2662014" cy="109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Komunikacija s nepoznatim osobama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800" dirty="0" smtClean="0"/>
              <a:t>nikad nismo sigurni tko je osoba koja se skriva iza nekog profila. Jednostavno je skinuti sliku s interneta i predstaviti se s lažnim imenom</a:t>
            </a:r>
          </a:p>
          <a:p>
            <a:pPr>
              <a:buFontTx/>
              <a:buChar char="-"/>
            </a:pPr>
            <a:r>
              <a:rPr lang="hr-HR" sz="2800" dirty="0" smtClean="0"/>
              <a:t>budite oprezni u razgovoru s nepoznatim osobama, osobito ako traži da vaše poznanstvo ostane tajna ili ukoliko traži da se susretnete bez znanja roditelja</a:t>
            </a:r>
          </a:p>
          <a:p>
            <a:pPr>
              <a:buFontTx/>
              <a:buChar char="-"/>
            </a:pPr>
            <a:r>
              <a:rPr lang="hr-HR" sz="2800" dirty="0" smtClean="0"/>
              <a:t>odrasle osobe s lošim namjerama, pedofili i </a:t>
            </a:r>
            <a:r>
              <a:rPr lang="hr-HR" sz="2800" dirty="0" err="1" smtClean="0"/>
              <a:t>sl</a:t>
            </a:r>
            <a:r>
              <a:rPr lang="hr-HR" sz="2800" dirty="0" smtClean="0"/>
              <a:t>. mogu prilagoditi komunikaciju da zaista pomisliš kako se radi o tvom vršnjaku</a:t>
            </a:r>
            <a:endParaRPr lang="hr-HR" sz="2800" dirty="0"/>
          </a:p>
        </p:txBody>
      </p:sp>
      <p:pic>
        <p:nvPicPr>
          <p:cNvPr id="4" name="Picture 2" descr="Slikovni rezultat za cyberbull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301208"/>
            <a:ext cx="2357214" cy="132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Fotografije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hr-HR" sz="2800" dirty="0" smtClean="0"/>
              <a:t>stavljanje fotografija na društvene mreže je zabavno, svi vole da im drugi “</a:t>
            </a:r>
            <a:r>
              <a:rPr lang="hr-HR" sz="2800" dirty="0" err="1" smtClean="0"/>
              <a:t>lajkaju</a:t>
            </a:r>
            <a:r>
              <a:rPr lang="hr-HR" sz="2800" dirty="0" smtClean="0"/>
              <a:t>” fotografije, komentiraju ili daju komplimente…</a:t>
            </a:r>
          </a:p>
          <a:p>
            <a:pPr>
              <a:buFontTx/>
              <a:buChar char="-"/>
            </a:pPr>
            <a:r>
              <a:rPr lang="hr-HR" sz="2800" dirty="0" smtClean="0"/>
              <a:t>ali je jako važno da paziš kakve fotografije stavljaš, jer svaku našu postavljenu fotografiju drugi mogu “skinuti” i sačuvati, a kasnije je teško kontrolirati što se s njom događa i tko ju sve ima</a:t>
            </a:r>
          </a:p>
          <a:p>
            <a:pPr>
              <a:buFontTx/>
              <a:buChar char="-"/>
            </a:pPr>
            <a:r>
              <a:rPr lang="hr-HR" sz="2800" dirty="0" smtClean="0"/>
              <a:t>za svaku fotografiju u postavkama možeš odrediti tko ju smije vidjeti</a:t>
            </a:r>
          </a:p>
          <a:p>
            <a:pPr>
              <a:buFontTx/>
              <a:buChar char="-"/>
            </a:pPr>
            <a:r>
              <a:rPr lang="hr-HR" sz="2800" dirty="0" smtClean="0"/>
              <a:t>posebno ne stavljajte fotografije u kojima se može vidjeti gdje živite, u koju školu idete…</a:t>
            </a:r>
            <a:endParaRPr lang="hr-HR" sz="28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1315474" cy="12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kovni rezultat za cyberbull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4664"/>
            <a:ext cx="1988840" cy="198884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hr-HR" dirty="0" smtClean="0"/>
              <a:t>Grupe mržnje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hr-HR" sz="2800" dirty="0" smtClean="0"/>
              <a:t>nasilje koje se događa u stvarnom životu 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danas se prenosi i u virtualni svijet</a:t>
            </a:r>
          </a:p>
          <a:p>
            <a:pPr>
              <a:buFontTx/>
              <a:buChar char="-"/>
            </a:pPr>
            <a:r>
              <a:rPr lang="hr-HR" sz="2800" dirty="0" smtClean="0"/>
              <a:t>psovke, uvrede, ružne riječi, omalovažavanje ponekad se (osim u individualnoj komunikaciji) prenose na društvene mreže u otvaranje grupa mržnje (</a:t>
            </a:r>
            <a:r>
              <a:rPr lang="hr-HR" sz="2800" dirty="0" err="1" smtClean="0"/>
              <a:t>npr</a:t>
            </a:r>
            <a:r>
              <a:rPr lang="hr-HR" sz="2800" dirty="0" smtClean="0"/>
              <a:t>. “Svi koji mrze </a:t>
            </a:r>
            <a:r>
              <a:rPr lang="hr-HR" sz="2800" dirty="0" err="1" smtClean="0"/>
              <a:t>M.M</a:t>
            </a:r>
            <a:r>
              <a:rPr lang="hr-HR" sz="2800" dirty="0" smtClean="0"/>
              <a:t>. iz 7. b neka </a:t>
            </a:r>
            <a:r>
              <a:rPr lang="hr-HR" sz="2800" dirty="0" err="1" smtClean="0"/>
              <a:t>lajkaju</a:t>
            </a:r>
            <a:r>
              <a:rPr lang="hr-HR" sz="2800" dirty="0" smtClean="0"/>
              <a:t> ovu grupu” i </a:t>
            </a:r>
            <a:r>
              <a:rPr lang="hr-HR" sz="2800" dirty="0" err="1" smtClean="0"/>
              <a:t>sl</a:t>
            </a:r>
            <a:r>
              <a:rPr lang="hr-HR" sz="2800" dirty="0" smtClean="0"/>
              <a:t>.)</a:t>
            </a:r>
          </a:p>
          <a:p>
            <a:pPr>
              <a:buFontTx/>
              <a:buChar char="-"/>
            </a:pPr>
            <a:r>
              <a:rPr lang="hr-HR" sz="2800" dirty="0"/>
              <a:t>p</a:t>
            </a:r>
            <a:r>
              <a:rPr lang="hr-HR" sz="2800" dirty="0" smtClean="0"/>
              <a:t>onekad koriste i fotografije, mijenjaju je, dodaju uvredljiv tekst na fotografijama</a:t>
            </a:r>
          </a:p>
          <a:p>
            <a:pPr>
              <a:buFontTx/>
              <a:buChar char="-"/>
            </a:pPr>
            <a:r>
              <a:rPr lang="hr-HR" sz="2800" dirty="0"/>
              <a:t>t</a:t>
            </a:r>
            <a:r>
              <a:rPr lang="hr-HR" sz="2800" dirty="0" smtClean="0"/>
              <a:t>akve stranice može “</a:t>
            </a:r>
            <a:r>
              <a:rPr lang="hr-HR" sz="2800" dirty="0" err="1" smtClean="0"/>
              <a:t>lajkati</a:t>
            </a:r>
            <a:r>
              <a:rPr lang="hr-HR" sz="2800" dirty="0" smtClean="0"/>
              <a:t>” bilo tko i dijete može doživjeti uvrede od velikog broja osoba</a:t>
            </a:r>
          </a:p>
          <a:p>
            <a:pPr>
              <a:buFontTx/>
              <a:buChar char="-"/>
            </a:pPr>
            <a:r>
              <a:rPr lang="hr-HR" sz="2800" dirty="0"/>
              <a:t>o</a:t>
            </a:r>
            <a:r>
              <a:rPr lang="hr-HR" sz="2800" dirty="0" smtClean="0"/>
              <a:t>vakvo ponašanje je zakonom kažnjivo jer spada u nasilje nad djecom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33CC"/>
                </a:solidFill>
              </a:rPr>
              <a:t>Elektronička pošta</a:t>
            </a:r>
            <a:r>
              <a:rPr lang="hr-HR" dirty="0" smtClean="0"/>
              <a:t> – kako se zaštititi?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najosnovnije pravilo kojeg se trebate pridržavati je:</a:t>
            </a:r>
          </a:p>
          <a:p>
            <a:pPr algn="ctr">
              <a:buNone/>
            </a:pPr>
            <a:r>
              <a:rPr lang="hr-HR" dirty="0"/>
              <a:t>	</a:t>
            </a: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ako poruka dolazi od nepoznate osobe nemojte kliknuti na poveznicu (</a:t>
            </a:r>
            <a:r>
              <a:rPr lang="hr-HR" dirty="0" err="1" smtClean="0">
                <a:solidFill>
                  <a:srgbClr val="FF0000"/>
                </a:solidFill>
                <a:latin typeface="Footlight MT Light" pitchFamily="18" charset="0"/>
              </a:rPr>
              <a:t>tj</a:t>
            </a: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. link ) ili otvoriti prilog (</a:t>
            </a:r>
            <a:r>
              <a:rPr lang="hr-HR" dirty="0" err="1" smtClean="0">
                <a:solidFill>
                  <a:srgbClr val="FF0000"/>
                </a:solidFill>
                <a:latin typeface="Footlight MT Light" pitchFamily="18" charset="0"/>
              </a:rPr>
              <a:t>tj</a:t>
            </a: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. </a:t>
            </a:r>
            <a:r>
              <a:rPr lang="hr-HR" dirty="0" err="1" smtClean="0">
                <a:solidFill>
                  <a:srgbClr val="FF0000"/>
                </a:solidFill>
                <a:latin typeface="Footlight MT Light" pitchFamily="18" charset="0"/>
              </a:rPr>
              <a:t>attachment</a:t>
            </a: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)</a:t>
            </a:r>
          </a:p>
          <a:p>
            <a:pPr>
              <a:buNone/>
            </a:pPr>
            <a:endParaRPr lang="hr-HR" sz="2000" dirty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hr-HR" sz="2000" dirty="0" smtClean="0">
                <a:latin typeface="+mj-lt"/>
              </a:rPr>
              <a:t>	</a:t>
            </a:r>
            <a:r>
              <a:rPr lang="hr-HR" sz="2400" dirty="0" smtClean="0">
                <a:latin typeface="+mj-lt"/>
              </a:rPr>
              <a:t>Svrha takvih poruka je da nas PREVARI – da računalni kriminalci uzmu naše podatke, s kojima onda mogu kupiti nešto našim karticama, uzeti kredit na naše ime, predstavljati se kao mi i u naše ime raditi neželjene stvari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9675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ti se sve lošeg može dogoditi na internetu  od vršnjaka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/>
              <a:t>	- dobivanje uvredljive poruke na internetu, mobitelu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objavljivanje neistina o tebi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korištenje tvojih fotografija bez tvog dopuštenja</a:t>
            </a:r>
          </a:p>
          <a:p>
            <a:pPr>
              <a:buNone/>
            </a:pPr>
            <a:r>
              <a:rPr lang="hr-HR" dirty="0" smtClean="0"/>
              <a:t>	- otvaranje lažnog profila s tvojim imenom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otvaranje grupe mržnje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objavljivanje videa u kojem si ti bez dopuštenja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dobivanje poruka neprimjerenog sadržaja</a:t>
            </a:r>
            <a:endParaRPr lang="hr-HR" dirty="0"/>
          </a:p>
        </p:txBody>
      </p:sp>
      <p:pic>
        <p:nvPicPr>
          <p:cNvPr id="4" name="Picture 6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452886" cy="1226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ti se sve lošega može dogoditi na internetu  od odraslih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- dobivanje poruke neprimjerenog sadržaja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ispitivanje o tvojim osobnim informacijama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ispitivanje o tvojim fotografijama</a:t>
            </a:r>
          </a:p>
          <a:p>
            <a:pPr>
              <a:buNone/>
            </a:pPr>
            <a:r>
              <a:rPr lang="hr-HR" dirty="0" smtClean="0"/>
              <a:t>	- slanje uvredljivih poruka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iskazivanje želje da se nađe s tobom</a:t>
            </a:r>
          </a:p>
          <a:p>
            <a:pPr>
              <a:buNone/>
            </a:pPr>
            <a:r>
              <a:rPr lang="hr-HR" dirty="0"/>
              <a:t>	</a:t>
            </a:r>
          </a:p>
        </p:txBody>
      </p:sp>
      <p:pic>
        <p:nvPicPr>
          <p:cNvPr id="5122" name="Picture 2" descr="Slikovni rezultat za adult cyberbull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53136"/>
            <a:ext cx="2680742" cy="178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641080" y="228919"/>
            <a:ext cx="45719" cy="45719"/>
          </a:xfrm>
        </p:spPr>
        <p:txBody>
          <a:bodyPr>
            <a:normAutofit fontScale="90000"/>
          </a:bodyPr>
          <a:lstStyle/>
          <a:p>
            <a:r>
              <a:rPr lang="hr-HR" sz="800" dirty="0" smtClean="0"/>
              <a:t>.</a:t>
            </a:r>
            <a:endParaRPr lang="hr-HR" sz="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	</a:t>
            </a: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ako si nešto od navedenog doživio</a:t>
            </a:r>
          </a:p>
          <a:p>
            <a:pPr algn="ctr">
              <a:buNone/>
            </a:pPr>
            <a:r>
              <a:rPr lang="hr-HR" dirty="0">
                <a:solidFill>
                  <a:srgbClr val="FF0000"/>
                </a:solidFill>
                <a:latin typeface="Footlight MT Light" pitchFamily="18" charset="0"/>
              </a:rPr>
              <a:t>	</a:t>
            </a: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o tome obavezno obavijesti</a:t>
            </a:r>
          </a:p>
          <a:p>
            <a:pPr algn="ctr">
              <a:buNone/>
            </a:pPr>
            <a:r>
              <a:rPr lang="hr-HR" dirty="0">
                <a:solidFill>
                  <a:srgbClr val="FF0000"/>
                </a:solidFill>
                <a:latin typeface="Footlight MT Light" pitchFamily="18" charset="0"/>
              </a:rPr>
              <a:t>	</a:t>
            </a: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roditelje</a:t>
            </a:r>
          </a:p>
          <a:p>
            <a:pPr algn="ctr">
              <a:buNone/>
            </a:pPr>
            <a:r>
              <a:rPr lang="hr-HR" dirty="0">
                <a:solidFill>
                  <a:srgbClr val="FF0000"/>
                </a:solidFill>
                <a:latin typeface="Footlight MT Light" pitchFamily="18" charset="0"/>
              </a:rPr>
              <a:t>	</a:t>
            </a: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nekoga u školi (razrednika, nastavnika, stručni tim škole, ravnatelja…)</a:t>
            </a:r>
          </a:p>
          <a:p>
            <a:pPr>
              <a:buNone/>
            </a:pPr>
            <a:endParaRPr lang="hr-HR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	</a:t>
            </a: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možeš nazvati i “hrabri telefon” 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za djecu  na broj 	</a:t>
            </a:r>
          </a:p>
          <a:p>
            <a:pPr>
              <a:buNone/>
            </a:pPr>
            <a:r>
              <a:rPr lang="hr-HR" dirty="0">
                <a:latin typeface="Footlight MT Light" pitchFamily="18" charset="0"/>
              </a:rPr>
              <a:t> </a:t>
            </a:r>
            <a:r>
              <a:rPr lang="hr-HR" dirty="0" smtClean="0">
                <a:latin typeface="Footlight MT Light" pitchFamily="18" charset="0"/>
              </a:rPr>
              <a:t>				</a:t>
            </a:r>
            <a:r>
              <a:rPr lang="hr-HR" sz="4400" dirty="0" smtClean="0">
                <a:solidFill>
                  <a:srgbClr val="FF0000"/>
                </a:solidFill>
                <a:latin typeface="Footlight MT Light" pitchFamily="18" charset="0"/>
              </a:rPr>
              <a:t>116	111 </a:t>
            </a:r>
            <a:endParaRPr lang="hr-HR" sz="4400" dirty="0">
              <a:solidFill>
                <a:srgbClr val="FF0000"/>
              </a:solidFill>
              <a:latin typeface="Footlight MT Light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97152"/>
            <a:ext cx="2539008" cy="19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	Posljedice </a:t>
            </a:r>
            <a:br>
              <a:rPr lang="hr-HR" dirty="0" smtClean="0"/>
            </a:br>
            <a:r>
              <a:rPr lang="hr-HR" dirty="0" smtClean="0"/>
              <a:t>	</a:t>
            </a:r>
            <a:r>
              <a:rPr lang="hr-HR" sz="3100" dirty="0" smtClean="0"/>
              <a:t>elektroničkog nasilja 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</a:t>
            </a:r>
            <a:r>
              <a:rPr lang="hr-HR" sz="2800" dirty="0" smtClean="0"/>
              <a:t>nevoljko koristi računalo i/ili mobitel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uzrujano je kad primi poruku na mobitel, e-mail ili putem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 </a:t>
            </a:r>
            <a:r>
              <a:rPr lang="hr-HR" sz="2800" dirty="0"/>
              <a:t> </a:t>
            </a:r>
            <a:r>
              <a:rPr lang="hr-HR" sz="2800" dirty="0" smtClean="0"/>
              <a:t>društvene mreže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skriva ekran ili mobitel kad je u blizini  roditelja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provodi neobično mnogo vremena na internetu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povlači se od prijatelja, zaostaje u školi ili ne želi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  ići u školu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potišteno je i njegovo se ponašanje znatno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  promijenilo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ima teškoća sa spavanjem, apetitom, razdražljivo je ili 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  plačljivo, djeluje depresivno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prima sumnjive pozive, poruke, e-</a:t>
            </a:r>
            <a:r>
              <a:rPr lang="hr-HR" sz="2800" dirty="0" err="1" smtClean="0"/>
              <a:t>mailove</a:t>
            </a:r>
            <a:endParaRPr lang="hr-HR" sz="2800" dirty="0" smtClean="0"/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opada mu školski uspjeh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7170" name="Picture 2" descr="Slikovni rezultat za nasilje na interne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294" y="260648"/>
            <a:ext cx="237828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58018"/>
          </a:xfrm>
        </p:spPr>
        <p:txBody>
          <a:bodyPr>
            <a:normAutofit fontScale="90000"/>
          </a:bodyPr>
          <a:lstStyle/>
          <a:p>
            <a:r>
              <a:rPr lang="hr-HR" sz="800" dirty="0"/>
              <a:t>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INTERNET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 je svjetska komunikacijska mreža. 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na njemu 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sve odvija međusobnom komunikacijom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hr-HR" sz="2800" dirty="0">
                <a:latin typeface="Calibri" pitchFamily="34" charset="0"/>
                <a:cs typeface="Calibri" pitchFamily="34" charset="0"/>
              </a:rPr>
              <a:t>k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ao što korisnici komuniciraju jedni s drugima putem elektronske pošte 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 (e-mail)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ili chata, tako i računala komuniciraju međusobno, što nam omogućuje posjećivanje stranica, slanje i primanje elektronske pošte i sve ostalo što radimo na internetu</a:t>
            </a:r>
            <a:endParaRPr lang="hr-H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437112"/>
            <a:ext cx="455295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Savjeti za sigurno korištenje interneta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>
                <a:solidFill>
                  <a:srgbClr val="0070C0"/>
                </a:solidFill>
                <a:latin typeface="Footlight MT Light" pitchFamily="18" charset="0"/>
              </a:rPr>
              <a:t>n</a:t>
            </a:r>
            <a:r>
              <a:rPr lang="hr-HR" dirty="0" smtClean="0">
                <a:solidFill>
                  <a:srgbClr val="0070C0"/>
                </a:solidFill>
                <a:latin typeface="Footlight MT Light" pitchFamily="18" charset="0"/>
              </a:rPr>
              <a:t>ikad ne daj osobne informacije - </a:t>
            </a:r>
            <a:r>
              <a:rPr lang="hr-HR" dirty="0" err="1" smtClean="0">
                <a:solidFill>
                  <a:srgbClr val="0070C0"/>
                </a:solidFill>
                <a:latin typeface="Footlight MT Light" pitchFamily="18" charset="0"/>
              </a:rPr>
              <a:t>informacije</a:t>
            </a:r>
            <a:r>
              <a:rPr lang="hr-HR" dirty="0" smtClean="0">
                <a:solidFill>
                  <a:srgbClr val="0070C0"/>
                </a:solidFill>
                <a:latin typeface="Footlight MT Light" pitchFamily="18" charset="0"/>
              </a:rPr>
              <a:t> o pravom identitetu (svoje ime i prezime, ime i prezime roditelja, broj telefona, kućnu adresu, radno mjesto roditelja, naziv škole, broj kreditne kartice roditelja…) na internetu, bilo na chatu, </a:t>
            </a:r>
            <a:r>
              <a:rPr lang="hr-HR" dirty="0" err="1" smtClean="0">
                <a:solidFill>
                  <a:srgbClr val="0070C0"/>
                </a:solidFill>
                <a:latin typeface="Footlight MT Light" pitchFamily="18" charset="0"/>
              </a:rPr>
              <a:t>blogovima</a:t>
            </a:r>
            <a:r>
              <a:rPr lang="hr-HR" dirty="0" smtClean="0">
                <a:solidFill>
                  <a:srgbClr val="0070C0"/>
                </a:solidFill>
                <a:latin typeface="Footlight MT Light" pitchFamily="18" charset="0"/>
              </a:rPr>
              <a:t> ili osobnim web stranicama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solidFill>
                  <a:srgbClr val="FF00FF"/>
                </a:solidFill>
                <a:latin typeface="Footlight MT Light" pitchFamily="18" charset="0"/>
              </a:rPr>
              <a:t>n</a:t>
            </a:r>
            <a:r>
              <a:rPr lang="hr-HR" dirty="0" smtClean="0">
                <a:solidFill>
                  <a:srgbClr val="FF00FF"/>
                </a:solidFill>
                <a:latin typeface="Footlight MT Light" pitchFamily="18" charset="0"/>
              </a:rPr>
              <a:t>ikad nikome, osim roditeljima, ne reci svoju lozinku, čak ni prijateljima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58018"/>
          </a:xfrm>
        </p:spPr>
        <p:txBody>
          <a:bodyPr>
            <a:normAutofit fontScale="90000"/>
          </a:bodyPr>
          <a:lstStyle/>
          <a:p>
            <a:r>
              <a:rPr lang="hr-HR" sz="800" dirty="0" smtClean="0"/>
              <a:t>.</a:t>
            </a:r>
            <a:endParaRPr lang="en-US" sz="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hr-HR" dirty="0" smtClean="0">
                <a:latin typeface="Footlight MT Light" pitchFamily="18" charset="0"/>
              </a:rPr>
              <a:t> 	</a:t>
            </a:r>
            <a:r>
              <a:rPr lang="hr-HR" dirty="0" smtClean="0">
                <a:solidFill>
                  <a:srgbClr val="00B050"/>
                </a:solidFill>
                <a:latin typeface="Footlight MT Light" pitchFamily="18" charset="0"/>
              </a:rPr>
              <a:t>3. ako ti netko pošalje zlonamjernu ili prijeteću poruku, nemoj odgovoriti. Pokaži je odrasloj osobi kojoj vjeruješ </a:t>
            </a:r>
          </a:p>
          <a:p>
            <a:pPr marL="514350" indent="-514350">
              <a:buNone/>
            </a:pPr>
            <a:r>
              <a:rPr lang="hr-HR" dirty="0" smtClean="0">
                <a:latin typeface="Footlight MT Light" pitchFamily="18" charset="0"/>
              </a:rPr>
              <a:t> 	</a:t>
            </a: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4. nikad ne otvaraj e-</a:t>
            </a:r>
            <a:r>
              <a:rPr lang="hr-HR" dirty="0" err="1" smtClean="0">
                <a:solidFill>
                  <a:srgbClr val="FF0000"/>
                </a:solidFill>
                <a:latin typeface="Footlight MT Light" pitchFamily="18" charset="0"/>
              </a:rPr>
              <a:t>mailove</a:t>
            </a:r>
            <a:r>
              <a:rPr lang="hr-HR" dirty="0" smtClean="0">
                <a:solidFill>
                  <a:srgbClr val="FF0000"/>
                </a:solidFill>
                <a:latin typeface="Footlight MT Light" pitchFamily="18" charset="0"/>
              </a:rPr>
              <a:t> koje ti pošalje netko koga ne poznaješ ili netko za koga već znaš da je zlostavljač</a:t>
            </a:r>
          </a:p>
          <a:p>
            <a:pPr marL="514350" indent="-514350">
              <a:buNone/>
            </a:pPr>
            <a:r>
              <a:rPr lang="hr-HR" dirty="0" smtClean="0">
                <a:solidFill>
                  <a:srgbClr val="7030A0"/>
                </a:solidFill>
                <a:latin typeface="Footlight MT Light" pitchFamily="18" charset="0"/>
              </a:rPr>
              <a:t>	5. ne stavljaj na internet ništa što ne želiš da vide tvoji prijatelji iz razreda, čak ni u e-</a:t>
            </a:r>
            <a:r>
              <a:rPr lang="hr-HR" dirty="0" err="1" smtClean="0">
                <a:solidFill>
                  <a:srgbClr val="7030A0"/>
                </a:solidFill>
                <a:latin typeface="Footlight MT Light" pitchFamily="18" charset="0"/>
              </a:rPr>
              <a:t>mailu</a:t>
            </a:r>
            <a:endParaRPr lang="hr-HR" dirty="0" smtClean="0">
              <a:solidFill>
                <a:srgbClr val="7030A0"/>
              </a:solidFill>
              <a:latin typeface="Footlight MT Light" pitchFamily="18" charset="0"/>
            </a:endParaRPr>
          </a:p>
          <a:p>
            <a:pPr marL="514350" indent="-514350">
              <a:buNone/>
            </a:pPr>
            <a:r>
              <a:rPr lang="hr-HR" dirty="0" smtClean="0">
                <a:latin typeface="Footlight MT Light" pitchFamily="18" charset="0"/>
              </a:rPr>
              <a:t>	</a:t>
            </a:r>
            <a:r>
              <a:rPr lang="hr-HR" dirty="0" smtClean="0">
                <a:solidFill>
                  <a:srgbClr val="FF3300"/>
                </a:solidFill>
                <a:latin typeface="Footlight MT Light" pitchFamily="18" charset="0"/>
              </a:rPr>
              <a:t>6. nikad ne prihvaćaj poklon u zamjenu za adresu, fotografiju ili neku drugu informaciju bez dozvole roditelja</a:t>
            </a:r>
          </a:p>
          <a:p>
            <a:pPr marL="514350" indent="-514350">
              <a:buNone/>
            </a:pPr>
            <a:endParaRPr lang="hr-HR" dirty="0" smtClean="0">
              <a:latin typeface="Footlight MT Ligh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641080" y="228919"/>
            <a:ext cx="45719" cy="45719"/>
          </a:xfrm>
        </p:spPr>
        <p:txBody>
          <a:bodyPr>
            <a:normAutofit fontScale="90000"/>
          </a:bodyPr>
          <a:lstStyle/>
          <a:p>
            <a:r>
              <a:rPr lang="hr-HR" sz="800" dirty="0" smtClean="0"/>
              <a:t>.</a:t>
            </a:r>
            <a:endParaRPr lang="hr-HR" sz="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57748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r-HR" dirty="0" smtClean="0"/>
              <a:t>	</a:t>
            </a:r>
            <a:r>
              <a:rPr lang="hr-HR" dirty="0" smtClean="0">
                <a:solidFill>
                  <a:srgbClr val="00B0F0"/>
                </a:solidFill>
                <a:latin typeface="Footlight MT Light" pitchFamily="18" charset="0"/>
              </a:rPr>
              <a:t>7. ne šalji poruke kad si ljut, prije nego što klikneš “Pošalji” zapitaj se kako bi se ti osjećao da primiš tu poruku </a:t>
            </a:r>
          </a:p>
          <a:p>
            <a:pPr marL="514350" indent="-514350">
              <a:buNone/>
            </a:pPr>
            <a:r>
              <a:rPr lang="hr-HR" dirty="0">
                <a:latin typeface="Footlight MT Light" pitchFamily="18" charset="0"/>
              </a:rPr>
              <a:t>	</a:t>
            </a:r>
            <a:r>
              <a:rPr lang="hr-HR" dirty="0" smtClean="0">
                <a:solidFill>
                  <a:srgbClr val="993300"/>
                </a:solidFill>
                <a:latin typeface="Footlight MT Light" pitchFamily="18" charset="0"/>
              </a:rPr>
              <a:t>8. pomogni djeci koju na taj način zlostavljaju tako da ne prikrivaš nasilje i da odmah obavijestiš odrasle </a:t>
            </a:r>
          </a:p>
          <a:p>
            <a:pPr marL="514350" indent="-514350">
              <a:buNone/>
            </a:pPr>
            <a:r>
              <a:rPr lang="hr-HR" dirty="0">
                <a:latin typeface="Footlight MT Light" pitchFamily="18" charset="0"/>
              </a:rPr>
              <a:t>	</a:t>
            </a:r>
            <a:r>
              <a:rPr lang="hr-HR" dirty="0" smtClean="0">
                <a:solidFill>
                  <a:srgbClr val="FF00FF"/>
                </a:solidFill>
                <a:latin typeface="Footlight MT Light" pitchFamily="18" charset="0"/>
              </a:rPr>
              <a:t>9. i na internetu poštuj pravila ponašanja kao i u svakodnevnom životu</a:t>
            </a:r>
          </a:p>
          <a:p>
            <a:pPr marL="514350" indent="-514350">
              <a:buNone/>
            </a:pPr>
            <a:r>
              <a:rPr lang="hr-HR" dirty="0" smtClean="0">
                <a:latin typeface="Footlight MT Light" pitchFamily="18" charset="0"/>
              </a:rPr>
              <a:t>	</a:t>
            </a:r>
            <a:r>
              <a:rPr lang="hr-HR" dirty="0" smtClean="0">
                <a:solidFill>
                  <a:srgbClr val="00B050"/>
                </a:solidFill>
                <a:latin typeface="Footlight MT Light" pitchFamily="18" charset="0"/>
              </a:rPr>
              <a:t>10. nikad ne šalji fotografiju ili opis sebe ili članova obitelji</a:t>
            </a:r>
          </a:p>
          <a:p>
            <a:pPr marL="514350" indent="-514350">
              <a:buNone/>
            </a:pPr>
            <a:endParaRPr lang="hr-HR" dirty="0">
              <a:solidFill>
                <a:srgbClr val="00B050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32440" y="274638"/>
            <a:ext cx="154360" cy="130026"/>
          </a:xfrm>
        </p:spPr>
        <p:txBody>
          <a:bodyPr>
            <a:normAutofit fontScale="90000"/>
          </a:bodyPr>
          <a:lstStyle/>
          <a:p>
            <a:r>
              <a:rPr lang="hr-HR" sz="800" dirty="0" smtClean="0"/>
              <a:t>.</a:t>
            </a:r>
            <a:endParaRPr lang="hr-HR" sz="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000" dirty="0" smtClean="0">
                <a:solidFill>
                  <a:srgbClr val="D60093"/>
                </a:solidFill>
                <a:latin typeface="Footlight MT Light" pitchFamily="18" charset="0"/>
              </a:rPr>
              <a:t>	11. sve što vrijedi za čuvanje svojih podataka, vrijedi i za čuvanje tuđih</a:t>
            </a:r>
          </a:p>
          <a:p>
            <a:pPr>
              <a:buNone/>
            </a:pPr>
            <a:r>
              <a:rPr lang="hr-HR" sz="3000" dirty="0" smtClean="0">
                <a:latin typeface="Footlight MT Light" pitchFamily="18" charset="0"/>
              </a:rPr>
              <a:t>	</a:t>
            </a:r>
            <a:r>
              <a:rPr lang="hr-HR" sz="3000" dirty="0" smtClean="0">
                <a:solidFill>
                  <a:srgbClr val="0033CC"/>
                </a:solidFill>
                <a:latin typeface="Footlight MT Light" pitchFamily="18" charset="0"/>
              </a:rPr>
              <a:t>12. “</a:t>
            </a:r>
            <a:r>
              <a:rPr lang="hr-HR" sz="3000" dirty="0" err="1" smtClean="0">
                <a:solidFill>
                  <a:srgbClr val="0033CC"/>
                </a:solidFill>
                <a:latin typeface="Footlight MT Light" pitchFamily="18" charset="0"/>
              </a:rPr>
              <a:t>googlaj</a:t>
            </a:r>
            <a:r>
              <a:rPr lang="hr-HR" sz="3000" dirty="0" smtClean="0">
                <a:solidFill>
                  <a:srgbClr val="0033CC"/>
                </a:solidFill>
                <a:latin typeface="Footlight MT Light" pitchFamily="18" charset="0"/>
              </a:rPr>
              <a:t> se” – u </a:t>
            </a:r>
            <a:r>
              <a:rPr lang="hr-HR" sz="3000" dirty="0" err="1" smtClean="0">
                <a:solidFill>
                  <a:srgbClr val="0033CC"/>
                </a:solidFill>
                <a:latin typeface="Footlight MT Light" pitchFamily="18" charset="0"/>
              </a:rPr>
              <a:t>google</a:t>
            </a:r>
            <a:r>
              <a:rPr lang="hr-HR" sz="3000" dirty="0" smtClean="0">
                <a:solidFill>
                  <a:srgbClr val="0033CC"/>
                </a:solidFill>
                <a:latin typeface="Footlight MT Light" pitchFamily="18" charset="0"/>
              </a:rPr>
              <a:t> tražilicu upiši svoje ime i prezime u navodnim znakovima – i pronaći će sve internetske stranice na kojima se spominje tvoje ime. Možda netko piše negdje o tebi i daje tvoje podatke, a ti to ne znaš. Isto možeš napraviti i sa svojim brojem mobitela, e-mail adresom, pravom adresom i </a:t>
            </a:r>
            <a:r>
              <a:rPr lang="hr-HR" sz="3000" dirty="0" err="1" smtClean="0">
                <a:solidFill>
                  <a:srgbClr val="0033CC"/>
                </a:solidFill>
                <a:latin typeface="Footlight MT Light" pitchFamily="18" charset="0"/>
              </a:rPr>
              <a:t>sl</a:t>
            </a:r>
            <a:r>
              <a:rPr lang="hr-HR" sz="3000" dirty="0" smtClean="0">
                <a:solidFill>
                  <a:srgbClr val="0033CC"/>
                </a:solidFill>
                <a:latin typeface="Footlight MT Light" pitchFamily="18" charset="0"/>
              </a:rPr>
              <a:t>. Možeš to češće provjeriti. Možeš napraviti i “</a:t>
            </a:r>
            <a:r>
              <a:rPr lang="hr-HR" sz="3000" dirty="0" err="1" smtClean="0">
                <a:solidFill>
                  <a:srgbClr val="0033CC"/>
                </a:solidFill>
                <a:latin typeface="Footlight MT Light" pitchFamily="18" charset="0"/>
              </a:rPr>
              <a:t>Google</a:t>
            </a:r>
            <a:r>
              <a:rPr lang="hr-HR" sz="3000" dirty="0" smtClean="0">
                <a:solidFill>
                  <a:srgbClr val="0033CC"/>
                </a:solidFill>
                <a:latin typeface="Footlight MT Light" pitchFamily="18" charset="0"/>
              </a:rPr>
              <a:t> </a:t>
            </a:r>
            <a:r>
              <a:rPr lang="hr-HR" sz="3000" dirty="0" err="1" smtClean="0">
                <a:solidFill>
                  <a:srgbClr val="0033CC"/>
                </a:solidFill>
                <a:latin typeface="Footlight MT Light" pitchFamily="18" charset="0"/>
              </a:rPr>
              <a:t>Alert</a:t>
            </a:r>
            <a:r>
              <a:rPr lang="hr-HR" sz="3000" dirty="0" smtClean="0">
                <a:solidFill>
                  <a:srgbClr val="0033CC"/>
                </a:solidFill>
                <a:latin typeface="Footlight MT Light" pitchFamily="18" charset="0"/>
              </a:rPr>
              <a:t>” – alarm koji će ti stizati na mail svaki put kad se na internetu pojavi stranica koja sadrži tvoje ime.</a:t>
            </a:r>
          </a:p>
          <a:p>
            <a:pPr>
              <a:buNone/>
            </a:pPr>
            <a:endParaRPr lang="hr-HR" sz="3000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 ti si odgovoran za sigurnost drugih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	</a:t>
            </a:r>
          </a:p>
          <a:p>
            <a:pPr>
              <a:buNone/>
            </a:pPr>
            <a:r>
              <a:rPr lang="hr-HR" dirty="0" smtClean="0"/>
              <a:t>	- ne šalji uvredljive poruke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ne otvaraj grupe mržnje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ne objavljuj fotografije i filmove drugih bez 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  dopuštenja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- ne podržavaj “</a:t>
            </a:r>
            <a:r>
              <a:rPr lang="hr-HR" dirty="0" err="1" smtClean="0"/>
              <a:t>lajkanjem</a:t>
            </a:r>
            <a:r>
              <a:rPr lang="hr-HR" dirty="0" smtClean="0"/>
              <a:t>” bilo kakav oblik  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  nasilja, odnosno ponašanje koje može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  povrijediti druge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684" y="1268760"/>
            <a:ext cx="234604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na kraju…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	pogledat ćemo dva kratka filma na temu</a:t>
            </a:r>
          </a:p>
          <a:p>
            <a:pPr>
              <a:buNone/>
            </a:pPr>
            <a:r>
              <a:rPr lang="hr-HR" dirty="0" smtClean="0"/>
              <a:t>	“nasilja na internetu”: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21088"/>
            <a:ext cx="1899295" cy="1263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Praćenje Tereze</a:t>
            </a:r>
            <a:endParaRPr lang="en-US" dirty="0"/>
          </a:p>
        </p:txBody>
      </p:sp>
      <p:pic>
        <p:nvPicPr>
          <p:cNvPr id="4" name="Slijeđenje Tereze (Tracking_Teresa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</a:t>
            </a:r>
            <a:r>
              <a:rPr lang="hr-HR" dirty="0" smtClean="0"/>
              <a:t>espovratno</a:t>
            </a:r>
            <a:endParaRPr lang="en-US" dirty="0"/>
          </a:p>
        </p:txBody>
      </p:sp>
      <p:pic>
        <p:nvPicPr>
          <p:cNvPr id="4" name="Bespovratno (You Cant take it back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Što kaže statistika?  </a:t>
            </a:r>
            <a:r>
              <a:rPr lang="hr-HR" sz="3200" dirty="0"/>
              <a:t>(</a:t>
            </a:r>
            <a:r>
              <a:rPr lang="hr-HR" sz="3200" dirty="0" smtClean="0"/>
              <a:t>2013. god.)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Istraživanje koje je provela Poliklinika za zaštitu djece grada Zagreba, u kojem je sudjelovalo 4000 učenika iz 19 osnovnih i 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 srednje škole u 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 gradova Hrvatske, pokazalo je da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73 </a:t>
            </a:r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djece ima neko iskustvo u korištenju internetom, pri čemu upotreba raste s dobi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 smtClean="0">
                <a:latin typeface="Calibri" pitchFamily="34" charset="0"/>
                <a:cs typeface="Calibri" pitchFamily="34" charset="0"/>
              </a:rPr>
              <a:t>	- 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47</a:t>
            </a:r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%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djece koja nemaju računalo kod kuće koriste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 internetom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hr-HR" sz="2800" u="sng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vi-VN" sz="2800" u="sng" dirty="0" smtClean="0">
                <a:latin typeface="Calibri" pitchFamily="34" charset="0"/>
                <a:cs typeface="Calibri" pitchFamily="34" charset="0"/>
              </a:rPr>
              <a:t>otovo svakodnevno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njime se koristi 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58</a:t>
            </a:r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%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djece 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800" u="sng" dirty="0" smtClean="0">
                <a:latin typeface="Calibri" pitchFamily="34" charset="0"/>
                <a:cs typeface="Calibri" pitchFamily="34" charset="0"/>
              </a:rPr>
              <a:t>jednom tjedno 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26 </a:t>
            </a:r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djece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17 </a:t>
            </a:r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njih </a:t>
            </a:r>
            <a:r>
              <a:rPr lang="vi-VN" sz="2800" u="sng" dirty="0" smtClean="0">
                <a:latin typeface="Calibri" pitchFamily="34" charset="0"/>
                <a:cs typeface="Calibri" pitchFamily="34" charset="0"/>
              </a:rPr>
              <a:t>jednom mjesečno ili rjeđe</a:t>
            </a:r>
            <a:endParaRPr lang="hr-H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Slikovni rezultat za 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13176"/>
            <a:ext cx="1583085" cy="1583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Dobre i loše strane interneta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hr-HR" dirty="0" smtClean="0"/>
              <a:t>daje mogućnost brze i lake komunikacije, razmjene iskustava, mišljenja i informacija</a:t>
            </a:r>
          </a:p>
          <a:p>
            <a:pPr>
              <a:buFontTx/>
              <a:buChar char="-"/>
            </a:pPr>
            <a:r>
              <a:rPr lang="hr-HR" dirty="0" smtClean="0"/>
              <a:t>a jednostavan i brz način su dostupne najrazličitije informacije</a:t>
            </a:r>
          </a:p>
          <a:p>
            <a:pPr>
              <a:buFontTx/>
              <a:buChar char="-"/>
            </a:pPr>
            <a:r>
              <a:rPr lang="hr-HR" dirty="0" smtClean="0"/>
              <a:t>omogućuje razvijanje vještina učenja</a:t>
            </a:r>
          </a:p>
          <a:p>
            <a:pPr>
              <a:buFontTx/>
              <a:buChar char="-"/>
            </a:pPr>
            <a:r>
              <a:rPr lang="hr-HR" dirty="0" smtClean="0"/>
              <a:t>daje poticaj i motivaciju za učenje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hr-HR" dirty="0" smtClean="0"/>
              <a:t>internet krije i brojne opasnosti</a:t>
            </a:r>
          </a:p>
          <a:p>
            <a:pPr>
              <a:buFontTx/>
              <a:buChar char="-"/>
            </a:pPr>
            <a:r>
              <a:rPr lang="hr-HR" dirty="0" smtClean="0"/>
              <a:t>sadržaji koji se objavljuju na internetu ne podliježu kontroli</a:t>
            </a:r>
          </a:p>
          <a:p>
            <a:pPr>
              <a:buFontTx/>
              <a:buChar char="-"/>
            </a:pPr>
            <a:r>
              <a:rPr lang="hr-HR" dirty="0" smtClean="0"/>
              <a:t>teško je omogućiti zaštitu i sigurnost korisnika</a:t>
            </a:r>
          </a:p>
          <a:p>
            <a:pPr>
              <a:buFontTx/>
              <a:buChar char="-"/>
            </a:pPr>
            <a:r>
              <a:rPr lang="hr-HR" dirty="0" smtClean="0"/>
              <a:t>sve to može dovesti do zloupotrebe interneta</a:t>
            </a:r>
          </a:p>
          <a:p>
            <a:pPr>
              <a:buFontTx/>
              <a:buChar char="-"/>
            </a:pPr>
            <a:r>
              <a:rPr lang="hr-HR" dirty="0" smtClean="0"/>
              <a:t>nasilje preko interneta – sve ono što šteti pojedincu ili općem dobru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7" name="Picture 6" descr="Slikovni rezultat za android aplikac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941168"/>
            <a:ext cx="1837268" cy="1701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nasilja preko interneta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NEPOSREDNO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slanje poruka uznemirujućeg sadržaja drugome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lažno predstavljanje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pisanje neistina o drugima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slanje pornografskih i </a:t>
            </a:r>
            <a:r>
              <a:rPr lang="hr-HR" sz="2800" dirty="0" err="1" smtClean="0"/>
              <a:t>sl</a:t>
            </a:r>
            <a:r>
              <a:rPr lang="hr-HR" sz="2800" dirty="0" smtClean="0"/>
              <a:t>. slika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otvaranje lažnog profila na 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  društvenim mrežama….</a:t>
            </a:r>
          </a:p>
          <a:p>
            <a:pPr>
              <a:buNone/>
            </a:pPr>
            <a:endParaRPr lang="hr-HR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309873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nasilja preko interneta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POSREDNO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zlostavljač preko e-mail adrese žrtve ili lozinke 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  neke od društvenih mreža zlostavlja neku treću 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  osobu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- pri tome žrtva koja je nevina, postaje</a:t>
            </a:r>
          </a:p>
          <a:p>
            <a:pPr>
              <a:buNone/>
            </a:pPr>
            <a:r>
              <a:rPr lang="hr-HR" sz="2800" dirty="0"/>
              <a:t>	</a:t>
            </a:r>
            <a:r>
              <a:rPr lang="hr-HR" sz="2800" dirty="0" smtClean="0"/>
              <a:t>  zlostavljač u očima drugih</a:t>
            </a:r>
          </a:p>
          <a:p>
            <a:pPr>
              <a:buNone/>
            </a:pPr>
            <a:endParaRPr lang="hr-HR" sz="28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93096"/>
            <a:ext cx="3891677" cy="202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Gdje su djeca najizloženija </a:t>
            </a:r>
            <a:br>
              <a:rPr lang="hr-HR" dirty="0" smtClean="0"/>
            </a:br>
            <a:r>
              <a:rPr lang="hr-HR" dirty="0" smtClean="0"/>
              <a:t>nasilju na internetu</a:t>
            </a:r>
            <a:endParaRPr lang="hr-HR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984776" cy="448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3112790" cy="18429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kaže statistika o </a:t>
            </a:r>
            <a:r>
              <a:rPr lang="hr-HR" dirty="0" err="1" smtClean="0"/>
              <a:t>Facebooku</a:t>
            </a:r>
            <a:r>
              <a:rPr lang="hr-HR" dirty="0" smtClean="0"/>
              <a:t>? 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sz="3200" dirty="0"/>
              <a:t>(</a:t>
            </a:r>
            <a:r>
              <a:rPr lang="hr-HR" sz="3200" dirty="0" smtClean="0"/>
              <a:t>2013. god.)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- </a:t>
            </a:r>
            <a:r>
              <a:rPr lang="hr-HR" sz="2800" dirty="0" smtClean="0"/>
              <a:t>93 % djece ima </a:t>
            </a:r>
            <a:r>
              <a:rPr lang="hr-HR" sz="2800" dirty="0" err="1" smtClean="0"/>
              <a:t>Facebook</a:t>
            </a:r>
            <a:r>
              <a:rPr lang="hr-HR" sz="2800" dirty="0" smtClean="0"/>
              <a:t> profil</a:t>
            </a:r>
          </a:p>
          <a:p>
            <a:pPr>
              <a:buNone/>
            </a:pPr>
            <a:r>
              <a:rPr lang="hr-HR" sz="2800" dirty="0" smtClean="0"/>
              <a:t>	- 84 %  djece ima pristup internetu na mobitelu</a:t>
            </a:r>
          </a:p>
          <a:p>
            <a:pPr>
              <a:buNone/>
            </a:pPr>
            <a:r>
              <a:rPr lang="hr-HR" sz="2800" dirty="0" smtClean="0"/>
              <a:t>	- 68 % djece ima profil prije 13. godine</a:t>
            </a:r>
          </a:p>
          <a:p>
            <a:pPr>
              <a:buNone/>
            </a:pPr>
            <a:r>
              <a:rPr lang="hr-HR" sz="2800" dirty="0" smtClean="0"/>
              <a:t>	- 69 % djece posjećuje </a:t>
            </a:r>
            <a:r>
              <a:rPr lang="hr-HR" sz="2800" dirty="0" err="1" smtClean="0"/>
              <a:t>Facebook</a:t>
            </a:r>
            <a:r>
              <a:rPr lang="hr-HR" sz="2800" dirty="0" smtClean="0"/>
              <a:t>  više puta dnevno</a:t>
            </a:r>
          </a:p>
          <a:p>
            <a:pPr>
              <a:buNone/>
            </a:pPr>
            <a:r>
              <a:rPr lang="hr-HR" sz="2800" dirty="0" smtClean="0"/>
              <a:t>	- 47 % djece na F. provedu oko 1-2 sata dnevno</a:t>
            </a:r>
          </a:p>
          <a:p>
            <a:pPr>
              <a:buNone/>
            </a:pPr>
            <a:r>
              <a:rPr lang="hr-HR" sz="2800" dirty="0" smtClean="0"/>
              <a:t>	- 78 % djece nema pravila u obitelji o korištenju F.</a:t>
            </a:r>
            <a:endParaRPr lang="hr-HR" sz="2800" dirty="0"/>
          </a:p>
        </p:txBody>
      </p:sp>
      <p:sp>
        <p:nvSpPr>
          <p:cNvPr id="25602" name="AutoShape 2" descr="Slikovni rezultat za facebook 3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5604" name="Picture 4" descr="Slikovni rezultat za facebook 3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96752"/>
            <a:ext cx="244827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Facebook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hr-HR" dirty="0" smtClean="0"/>
              <a:t>Kako biraš prijatelje na </a:t>
            </a:r>
            <a:r>
              <a:rPr lang="hr-HR" dirty="0" err="1" smtClean="0"/>
              <a:t>Facebooku</a:t>
            </a:r>
            <a:r>
              <a:rPr lang="hr-HR" dirty="0" smtClean="0"/>
              <a:t>?</a:t>
            </a:r>
          </a:p>
          <a:p>
            <a:pPr>
              <a:buFontTx/>
              <a:buChar char="-"/>
            </a:pPr>
            <a:r>
              <a:rPr lang="hr-HR" dirty="0" smtClean="0"/>
              <a:t>Poznaješ li ih sve osobno ili imaš prijatelja koje nikada nisi vidio uživo?</a:t>
            </a:r>
          </a:p>
          <a:p>
            <a:pPr>
              <a:buFontTx/>
              <a:buChar char="-"/>
            </a:pPr>
            <a:r>
              <a:rPr lang="hr-HR" dirty="0" smtClean="0"/>
              <a:t>Kako možeš biti siguran da su to osobe za koje se predstavljaju?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b="1" i="1" dirty="0" smtClean="0">
                <a:solidFill>
                  <a:srgbClr val="0070C0"/>
                </a:solidFill>
                <a:latin typeface="Book Antiqua" pitchFamily="18" charset="0"/>
              </a:rPr>
              <a:t>budi oprezan koga prihvaćaš za prijatelja</a:t>
            </a:r>
          </a:p>
          <a:p>
            <a:pPr>
              <a:buNone/>
            </a:pPr>
            <a:r>
              <a:rPr lang="hr-HR" b="1" i="1" dirty="0">
                <a:latin typeface="Book Antiqua" pitchFamily="18" charset="0"/>
              </a:rPr>
              <a:t>	</a:t>
            </a:r>
            <a:r>
              <a:rPr lang="hr-HR" b="1" i="1" dirty="0" smtClean="0">
                <a:solidFill>
                  <a:srgbClr val="002060"/>
                </a:solidFill>
                <a:latin typeface="Book Antiqua" pitchFamily="18" charset="0"/>
              </a:rPr>
              <a:t>bilo bi dobro da to budu osobe koje poznaješ</a:t>
            </a:r>
          </a:p>
          <a:p>
            <a:pPr>
              <a:buNone/>
            </a:pPr>
            <a:r>
              <a:rPr lang="hr-HR" b="1" i="1" dirty="0">
                <a:solidFill>
                  <a:srgbClr val="002060"/>
                </a:solidFill>
                <a:latin typeface="Book Antiqua" pitchFamily="18" charset="0"/>
              </a:rPr>
              <a:t>	</a:t>
            </a:r>
            <a:r>
              <a:rPr lang="hr-HR" b="1" i="1" dirty="0" smtClean="0">
                <a:solidFill>
                  <a:srgbClr val="002060"/>
                </a:solidFill>
                <a:latin typeface="Book Antiqua" pitchFamily="18" charset="0"/>
              </a:rPr>
              <a:t>uživo ili za koje pouzdano znaš da se lažno ne predstavljaju</a:t>
            </a:r>
            <a:endParaRPr lang="hr-HR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5" name="Picture 4" descr="Slikovni rezultat za facebook 3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44827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570</Words>
  <Application>Microsoft Office PowerPoint</Application>
  <PresentationFormat>Prikaz na zaslonu (4:3)</PresentationFormat>
  <Paragraphs>155</Paragraphs>
  <Slides>27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Office tema</vt:lpstr>
      <vt:lpstr>SIGURNOST   U  SVIJETU  INTERNETA  I  MOBILNIH  TELEFONA</vt:lpstr>
      <vt:lpstr>.</vt:lpstr>
      <vt:lpstr>Što kaže statistika?  (2013. god.)</vt:lpstr>
      <vt:lpstr>Dobre i loše strane interneta</vt:lpstr>
      <vt:lpstr>Vrste nasilja preko interneta</vt:lpstr>
      <vt:lpstr>Vrste nasilja preko interneta</vt:lpstr>
      <vt:lpstr>Gdje su djeca najizloženija  nasilju na internetu</vt:lpstr>
      <vt:lpstr>Što kaže statistika o Facebooku?   (2013. god.)</vt:lpstr>
      <vt:lpstr>Facebook</vt:lpstr>
      <vt:lpstr>Iskustva nasilja na F. nekoliko puta ili često</vt:lpstr>
      <vt:lpstr>Iskustva nasilja na F. barem jednom</vt:lpstr>
      <vt:lpstr>Komunikacija s nepoznatim osobama</vt:lpstr>
      <vt:lpstr>Fotografije</vt:lpstr>
      <vt:lpstr>Grupe mržnje</vt:lpstr>
      <vt:lpstr>Elektronička pošta – kako se zaštititi?</vt:lpstr>
      <vt:lpstr>Što ti se sve lošeg može dogoditi na internetu  od vršnjaka</vt:lpstr>
      <vt:lpstr>Što ti se sve lošega može dogoditi na internetu  od odraslih</vt:lpstr>
      <vt:lpstr>.</vt:lpstr>
      <vt:lpstr> Posljedice   elektroničkog nasilja </vt:lpstr>
      <vt:lpstr>Savjeti za sigurno korištenje interneta</vt:lpstr>
      <vt:lpstr>.</vt:lpstr>
      <vt:lpstr>.</vt:lpstr>
      <vt:lpstr>.</vt:lpstr>
      <vt:lpstr>I ti si odgovoran za sigurnost drugih na internetu</vt:lpstr>
      <vt:lpstr>I na kraju…</vt:lpstr>
      <vt:lpstr>Praćenje Tereze</vt:lpstr>
      <vt:lpstr>Bespovratno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OŠ Jurja Šižgorića</dc:creator>
  <cp:lastModifiedBy>Gorana</cp:lastModifiedBy>
  <cp:revision>34</cp:revision>
  <dcterms:created xsi:type="dcterms:W3CDTF">2016-12-13T13:29:49Z</dcterms:created>
  <dcterms:modified xsi:type="dcterms:W3CDTF">2016-12-14T11:02:03Z</dcterms:modified>
</cp:coreProperties>
</file>