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72" r:id="rId4"/>
    <p:sldId id="257" r:id="rId5"/>
    <p:sldId id="259" r:id="rId6"/>
    <p:sldId id="260" r:id="rId7"/>
    <p:sldId id="258" r:id="rId8"/>
    <p:sldId id="262" r:id="rId9"/>
    <p:sldId id="266" r:id="rId10"/>
    <p:sldId id="271" r:id="rId11"/>
    <p:sldId id="263" r:id="rId12"/>
    <p:sldId id="264" r:id="rId13"/>
    <p:sldId id="270" r:id="rId14"/>
    <p:sldId id="269" r:id="rId15"/>
    <p:sldId id="265" r:id="rId16"/>
    <p:sldId id="267" r:id="rId17"/>
    <p:sldId id="268" r:id="rId18"/>
    <p:sldId id="273" r:id="rId19"/>
    <p:sldId id="274" r:id="rId20"/>
    <p:sldId id="275" r:id="rId21"/>
    <p:sldId id="281" r:id="rId22"/>
    <p:sldId id="276" r:id="rId23"/>
    <p:sldId id="277" r:id="rId24"/>
    <p:sldId id="278" r:id="rId25"/>
    <p:sldId id="279" r:id="rId26"/>
    <p:sldId id="280" r:id="rId27"/>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C6CE1ACD-1B0E-47B9-A2DA-FFFEF0D25CA9}" type="datetimeFigureOut">
              <a:rPr lang="hr-HR" smtClean="0"/>
              <a:t>3.11.2014.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672F6AE-F26C-4A93-919C-034E32512B28}" type="slidenum">
              <a:rPr lang="hr-HR" smtClean="0"/>
              <a:t>‹#›</a:t>
            </a:fld>
            <a:endParaRPr lang="hr-HR"/>
          </a:p>
        </p:txBody>
      </p:sp>
    </p:spTree>
    <p:extLst>
      <p:ext uri="{BB962C8B-B14F-4D97-AF65-F5344CB8AC3E}">
        <p14:creationId xmlns:p14="http://schemas.microsoft.com/office/powerpoint/2010/main" val="744612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C6CE1ACD-1B0E-47B9-A2DA-FFFEF0D25CA9}" type="datetimeFigureOut">
              <a:rPr lang="hr-HR" smtClean="0"/>
              <a:t>3.11.2014.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672F6AE-F26C-4A93-919C-034E32512B28}" type="slidenum">
              <a:rPr lang="hr-HR" smtClean="0"/>
              <a:t>‹#›</a:t>
            </a:fld>
            <a:endParaRPr lang="hr-HR"/>
          </a:p>
        </p:txBody>
      </p:sp>
    </p:spTree>
    <p:extLst>
      <p:ext uri="{BB962C8B-B14F-4D97-AF65-F5344CB8AC3E}">
        <p14:creationId xmlns:p14="http://schemas.microsoft.com/office/powerpoint/2010/main" val="4280882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C6CE1ACD-1B0E-47B9-A2DA-FFFEF0D25CA9}" type="datetimeFigureOut">
              <a:rPr lang="hr-HR" smtClean="0"/>
              <a:t>3.11.2014.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672F6AE-F26C-4A93-919C-034E32512B28}" type="slidenum">
              <a:rPr lang="hr-HR" smtClean="0"/>
              <a:t>‹#›</a:t>
            </a:fld>
            <a:endParaRPr lang="hr-HR"/>
          </a:p>
        </p:txBody>
      </p:sp>
    </p:spTree>
    <p:extLst>
      <p:ext uri="{BB962C8B-B14F-4D97-AF65-F5344CB8AC3E}">
        <p14:creationId xmlns:p14="http://schemas.microsoft.com/office/powerpoint/2010/main" val="256055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C6CE1ACD-1B0E-47B9-A2DA-FFFEF0D25CA9}" type="datetimeFigureOut">
              <a:rPr lang="hr-HR" smtClean="0"/>
              <a:t>3.11.2014.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672F6AE-F26C-4A93-919C-034E32512B28}" type="slidenum">
              <a:rPr lang="hr-HR" smtClean="0"/>
              <a:t>‹#›</a:t>
            </a:fld>
            <a:endParaRPr lang="hr-HR"/>
          </a:p>
        </p:txBody>
      </p:sp>
    </p:spTree>
    <p:extLst>
      <p:ext uri="{BB962C8B-B14F-4D97-AF65-F5344CB8AC3E}">
        <p14:creationId xmlns:p14="http://schemas.microsoft.com/office/powerpoint/2010/main" val="4131231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CE1ACD-1B0E-47B9-A2DA-FFFEF0D25CA9}" type="datetimeFigureOut">
              <a:rPr lang="hr-HR" smtClean="0"/>
              <a:t>3.11.2014.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672F6AE-F26C-4A93-919C-034E32512B28}" type="slidenum">
              <a:rPr lang="hr-HR" smtClean="0"/>
              <a:t>‹#›</a:t>
            </a:fld>
            <a:endParaRPr lang="hr-HR"/>
          </a:p>
        </p:txBody>
      </p:sp>
    </p:spTree>
    <p:extLst>
      <p:ext uri="{BB962C8B-B14F-4D97-AF65-F5344CB8AC3E}">
        <p14:creationId xmlns:p14="http://schemas.microsoft.com/office/powerpoint/2010/main" val="3364907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C6CE1ACD-1B0E-47B9-A2DA-FFFEF0D25CA9}" type="datetimeFigureOut">
              <a:rPr lang="hr-HR" smtClean="0"/>
              <a:t>3.11.2014.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7672F6AE-F26C-4A93-919C-034E32512B28}" type="slidenum">
              <a:rPr lang="hr-HR" smtClean="0"/>
              <a:t>‹#›</a:t>
            </a:fld>
            <a:endParaRPr lang="hr-HR"/>
          </a:p>
        </p:txBody>
      </p:sp>
    </p:spTree>
    <p:extLst>
      <p:ext uri="{BB962C8B-B14F-4D97-AF65-F5344CB8AC3E}">
        <p14:creationId xmlns:p14="http://schemas.microsoft.com/office/powerpoint/2010/main" val="2704929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C6CE1ACD-1B0E-47B9-A2DA-FFFEF0D25CA9}" type="datetimeFigureOut">
              <a:rPr lang="hr-HR" smtClean="0"/>
              <a:t>3.11.2014.</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7672F6AE-F26C-4A93-919C-034E32512B28}" type="slidenum">
              <a:rPr lang="hr-HR" smtClean="0"/>
              <a:t>‹#›</a:t>
            </a:fld>
            <a:endParaRPr lang="hr-HR"/>
          </a:p>
        </p:txBody>
      </p:sp>
    </p:spTree>
    <p:extLst>
      <p:ext uri="{BB962C8B-B14F-4D97-AF65-F5344CB8AC3E}">
        <p14:creationId xmlns:p14="http://schemas.microsoft.com/office/powerpoint/2010/main" val="878559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C6CE1ACD-1B0E-47B9-A2DA-FFFEF0D25CA9}" type="datetimeFigureOut">
              <a:rPr lang="hr-HR" smtClean="0"/>
              <a:t>3.11.2014.</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7672F6AE-F26C-4A93-919C-034E32512B28}" type="slidenum">
              <a:rPr lang="hr-HR" smtClean="0"/>
              <a:t>‹#›</a:t>
            </a:fld>
            <a:endParaRPr lang="hr-HR"/>
          </a:p>
        </p:txBody>
      </p:sp>
    </p:spTree>
    <p:extLst>
      <p:ext uri="{BB962C8B-B14F-4D97-AF65-F5344CB8AC3E}">
        <p14:creationId xmlns:p14="http://schemas.microsoft.com/office/powerpoint/2010/main" val="1230853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CE1ACD-1B0E-47B9-A2DA-FFFEF0D25CA9}" type="datetimeFigureOut">
              <a:rPr lang="hr-HR" smtClean="0"/>
              <a:t>3.11.2014.</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7672F6AE-F26C-4A93-919C-034E32512B28}" type="slidenum">
              <a:rPr lang="hr-HR" smtClean="0"/>
              <a:t>‹#›</a:t>
            </a:fld>
            <a:endParaRPr lang="hr-HR"/>
          </a:p>
        </p:txBody>
      </p:sp>
    </p:spTree>
    <p:extLst>
      <p:ext uri="{BB962C8B-B14F-4D97-AF65-F5344CB8AC3E}">
        <p14:creationId xmlns:p14="http://schemas.microsoft.com/office/powerpoint/2010/main" val="2507271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CE1ACD-1B0E-47B9-A2DA-FFFEF0D25CA9}" type="datetimeFigureOut">
              <a:rPr lang="hr-HR" smtClean="0"/>
              <a:t>3.11.2014.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7672F6AE-F26C-4A93-919C-034E32512B28}" type="slidenum">
              <a:rPr lang="hr-HR" smtClean="0"/>
              <a:t>‹#›</a:t>
            </a:fld>
            <a:endParaRPr lang="hr-HR"/>
          </a:p>
        </p:txBody>
      </p:sp>
    </p:spTree>
    <p:extLst>
      <p:ext uri="{BB962C8B-B14F-4D97-AF65-F5344CB8AC3E}">
        <p14:creationId xmlns:p14="http://schemas.microsoft.com/office/powerpoint/2010/main" val="1257275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CE1ACD-1B0E-47B9-A2DA-FFFEF0D25CA9}" type="datetimeFigureOut">
              <a:rPr lang="hr-HR" smtClean="0"/>
              <a:t>3.11.2014.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7672F6AE-F26C-4A93-919C-034E32512B28}" type="slidenum">
              <a:rPr lang="hr-HR" smtClean="0"/>
              <a:t>‹#›</a:t>
            </a:fld>
            <a:endParaRPr lang="hr-HR"/>
          </a:p>
        </p:txBody>
      </p:sp>
    </p:spTree>
    <p:extLst>
      <p:ext uri="{BB962C8B-B14F-4D97-AF65-F5344CB8AC3E}">
        <p14:creationId xmlns:p14="http://schemas.microsoft.com/office/powerpoint/2010/main" val="887277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CE1ACD-1B0E-47B9-A2DA-FFFEF0D25CA9}" type="datetimeFigureOut">
              <a:rPr lang="hr-HR" smtClean="0"/>
              <a:t>3.11.2014.</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72F6AE-F26C-4A93-919C-034E32512B28}" type="slidenum">
              <a:rPr lang="hr-HR" smtClean="0"/>
              <a:t>‹#›</a:t>
            </a:fld>
            <a:endParaRPr lang="hr-HR"/>
          </a:p>
        </p:txBody>
      </p:sp>
    </p:spTree>
    <p:extLst>
      <p:ext uri="{BB962C8B-B14F-4D97-AF65-F5344CB8AC3E}">
        <p14:creationId xmlns:p14="http://schemas.microsoft.com/office/powerpoint/2010/main" val="4147795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Tasman_Peninsula" TargetMode="External"/><Relationship Id="rId7" Type="http://schemas.openxmlformats.org/officeDocument/2006/relationships/image" Target="../media/image10.jpg"/><Relationship Id="rId2" Type="http://schemas.openxmlformats.org/officeDocument/2006/relationships/hyperlink" Target="http://en.wikipedia.org/wiki/Convictism_in_Australia" TargetMode="External"/><Relationship Id="rId1" Type="http://schemas.openxmlformats.org/officeDocument/2006/relationships/slideLayout" Target="../slideLayouts/slideLayout2.xml"/><Relationship Id="rId6" Type="http://schemas.openxmlformats.org/officeDocument/2006/relationships/hyperlink" Target="http://en.wikipedia.org/wiki/Open_air_museum" TargetMode="External"/><Relationship Id="rId5" Type="http://schemas.openxmlformats.org/officeDocument/2006/relationships/hyperlink" Target="http://en.wikipedia.org/wiki/Australia" TargetMode="External"/><Relationship Id="rId4" Type="http://schemas.openxmlformats.org/officeDocument/2006/relationships/hyperlink" Target="http://en.wikipedia.org/wiki/Tasmania"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New_town" TargetMode="External"/><Relationship Id="rId7" Type="http://schemas.openxmlformats.org/officeDocument/2006/relationships/hyperlink" Target="http://en.wikipedia.org/wiki/Canberra#cite_note-5" TargetMode="External"/><Relationship Id="rId2" Type="http://schemas.openxmlformats.org/officeDocument/2006/relationships/hyperlink" Target="http://en.wikipedia.org/wiki/List_of_cities_in_Australia_by_population" TargetMode="External"/><Relationship Id="rId1" Type="http://schemas.openxmlformats.org/officeDocument/2006/relationships/slideLayout" Target="../slideLayouts/slideLayout2.xml"/><Relationship Id="rId6" Type="http://schemas.openxmlformats.org/officeDocument/2006/relationships/hyperlink" Target="http://en.wikipedia.org/wiki/Marion_Mahony_Griffin" TargetMode="External"/><Relationship Id="rId5" Type="http://schemas.openxmlformats.org/officeDocument/2006/relationships/hyperlink" Target="http://en.wikipedia.org/wiki/Walter_Burley_Griffin" TargetMode="External"/><Relationship Id="rId4" Type="http://schemas.openxmlformats.org/officeDocument/2006/relationships/hyperlink" Target="http://en.wikipedia.org/wiki/District_of_Columbia"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Sydney" TargetMode="External"/><Relationship Id="rId7" Type="http://schemas.openxmlformats.org/officeDocument/2006/relationships/image" Target="../media/image14.png"/><Relationship Id="rId2" Type="http://schemas.openxmlformats.org/officeDocument/2006/relationships/hyperlink" Target="http://en.wikipedia.org/wiki/Australian_Capital_Territory" TargetMode="External"/><Relationship Id="rId1" Type="http://schemas.openxmlformats.org/officeDocument/2006/relationships/slideLayout" Target="../slideLayouts/slideLayout5.xml"/><Relationship Id="rId6" Type="http://schemas.openxmlformats.org/officeDocument/2006/relationships/hyperlink" Target="http://en.wikipedia.org/wiki/List_of_cities_in_Australia_by_population" TargetMode="External"/><Relationship Id="rId5" Type="http://schemas.openxmlformats.org/officeDocument/2006/relationships/image" Target="../media/image13.jpg"/><Relationship Id="rId4" Type="http://schemas.openxmlformats.org/officeDocument/2006/relationships/hyperlink" Target="http://en.wikipedia.org/wiki/Melbourne"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hyperlink" Target="http://wikitravel.org/en/Australi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en.wikipedia.org/wiki/Wikipedia:Citation_needed" TargetMode="External"/><Relationship Id="rId3" Type="http://schemas.openxmlformats.org/officeDocument/2006/relationships/hyperlink" Target="http://en.wikipedia.org/wiki/Sydney" TargetMode="External"/><Relationship Id="rId7" Type="http://schemas.openxmlformats.org/officeDocument/2006/relationships/hyperlink" Target="http://en.wikipedia.org/wiki/South_Pacific_Ocean" TargetMode="External"/><Relationship Id="rId2" Type="http://schemas.openxmlformats.org/officeDocument/2006/relationships/hyperlink" Target="http://en.wikipedia.org/wiki/Harbor" TargetMode="External"/><Relationship Id="rId1" Type="http://schemas.openxmlformats.org/officeDocument/2006/relationships/slideLayout" Target="../slideLayouts/slideLayout2.xml"/><Relationship Id="rId6" Type="http://schemas.openxmlformats.org/officeDocument/2006/relationships/hyperlink" Target="http://en.wikipedia.org/wiki/Tasman_Sea" TargetMode="External"/><Relationship Id="rId5" Type="http://schemas.openxmlformats.org/officeDocument/2006/relationships/hyperlink" Target="http://en.wikipedia.org/wiki/Australia" TargetMode="External"/><Relationship Id="rId10" Type="http://schemas.openxmlformats.org/officeDocument/2006/relationships/hyperlink" Target="http://en.wikipedia.org/wiki/Sydney_Harbour_Bridge" TargetMode="External"/><Relationship Id="rId4" Type="http://schemas.openxmlformats.org/officeDocument/2006/relationships/hyperlink" Target="http://en.wikipedia.org/wiki/New_South_Wales" TargetMode="External"/><Relationship Id="rId9" Type="http://schemas.openxmlformats.org/officeDocument/2006/relationships/hyperlink" Target="http://en.wikipedia.org/wiki/Sydney_Opera_House"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hyperlink" Target="http://en.wikipedia.org/wiki/Australia" TargetMode="External"/><Relationship Id="rId3" Type="http://schemas.openxmlformats.org/officeDocument/2006/relationships/hyperlink" Target="http://en.wikipedia.org/wiki/Help:IPA_for_English#Key" TargetMode="External"/><Relationship Id="rId7" Type="http://schemas.openxmlformats.org/officeDocument/2006/relationships/hyperlink" Target="http://en.wikipedia.org/wiki/List_of_cities_in_Australia_by_population" TargetMode="External"/><Relationship Id="rId2" Type="http://schemas.openxmlformats.org/officeDocument/2006/relationships/hyperlink" Target="http://en.wikipedia.org/wiki/Help:IPA_for_English" TargetMode="External"/><Relationship Id="rId1" Type="http://schemas.openxmlformats.org/officeDocument/2006/relationships/slideLayout" Target="../slideLayouts/slideLayout2.xml"/><Relationship Id="rId6" Type="http://schemas.openxmlformats.org/officeDocument/2006/relationships/hyperlink" Target="http://en.wikipedia.org/wiki/Victoria_(Australia)" TargetMode="External"/><Relationship Id="rId5" Type="http://schemas.openxmlformats.org/officeDocument/2006/relationships/hyperlink" Target="http://en.wikipedia.org/wiki/Melbourne#cite_note-5" TargetMode="External"/><Relationship Id="rId10" Type="http://schemas.openxmlformats.org/officeDocument/2006/relationships/hyperlink" Target="http://en.wikipedia.org/wiki/Yarra_River" TargetMode="External"/><Relationship Id="rId4" Type="http://schemas.openxmlformats.org/officeDocument/2006/relationships/hyperlink" Target="http://en.wikipedia.org/wiki/Melbourne#cite_note-4" TargetMode="External"/><Relationship Id="rId9" Type="http://schemas.openxmlformats.org/officeDocument/2006/relationships/hyperlink" Target="http://en.wikipedia.org/wiki/Port_Phillip"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Launceston,_Tasmania" TargetMode="External"/><Relationship Id="rId2" Type="http://schemas.openxmlformats.org/officeDocument/2006/relationships/hyperlink" Target="http://en.wikipedia.org/wiki/New_South_Wales" TargetMode="External"/><Relationship Id="rId1" Type="http://schemas.openxmlformats.org/officeDocument/2006/relationships/slideLayout" Target="../slideLayouts/slideLayout2.xml"/><Relationship Id="rId6" Type="http://schemas.openxmlformats.org/officeDocument/2006/relationships/hyperlink" Target="http://en.wikipedia.org/wiki/Melbourne#cite_note-MilesLewis25-18" TargetMode="External"/><Relationship Id="rId5" Type="http://schemas.openxmlformats.org/officeDocument/2006/relationships/hyperlink" Target="http://en.wikipedia.org/wiki/Queen_Victoria" TargetMode="External"/><Relationship Id="rId4" Type="http://schemas.openxmlformats.org/officeDocument/2006/relationships/hyperlink" Target="http://en.wikipedia.org/wiki/Van_Diemen's_Land"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Seat_of_government" TargetMode="External"/><Relationship Id="rId2" Type="http://schemas.openxmlformats.org/officeDocument/2006/relationships/hyperlink" Target="http://en.wikipedia.org/wiki/Federation_of_Australia" TargetMode="External"/><Relationship Id="rId1" Type="http://schemas.openxmlformats.org/officeDocument/2006/relationships/slideLayout" Target="../slideLayouts/slideLayout2.xml"/><Relationship Id="rId5" Type="http://schemas.openxmlformats.org/officeDocument/2006/relationships/hyperlink" Target="http://en.wikipedia.org/wiki/Canberra" TargetMode="External"/><Relationship Id="rId4" Type="http://schemas.openxmlformats.org/officeDocument/2006/relationships/hyperlink" Target="http://en.wikipedia.org/wiki/Melbourne#cite_note-Constitution-2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Parliament_of_Australia" TargetMode="External"/><Relationship Id="rId2" Type="http://schemas.openxmlformats.org/officeDocument/2006/relationships/hyperlink" Target="http://en.wikipedia.org/wiki/The_Big_Picture_(painting)" TargetMode="Externa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hyperlink" Target="http://en.wikipedia.org/wiki/Tom_Roberts"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60648"/>
            <a:ext cx="2997969" cy="707678"/>
          </a:xfrm>
        </p:spPr>
        <p:txBody>
          <a:bodyPr>
            <a:normAutofit/>
          </a:bodyPr>
          <a:lstStyle/>
          <a:p>
            <a:r>
              <a:rPr lang="hr-HR" sz="2800" dirty="0" smtClean="0"/>
              <a:t>Australia</a:t>
            </a:r>
            <a:endParaRPr lang="hr-HR" sz="28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050" y="643731"/>
            <a:ext cx="5111750" cy="5111750"/>
          </a:xfrm>
        </p:spPr>
      </p:pic>
      <p:sp>
        <p:nvSpPr>
          <p:cNvPr id="6" name="Text Placeholder 5"/>
          <p:cNvSpPr>
            <a:spLocks noGrp="1"/>
          </p:cNvSpPr>
          <p:nvPr>
            <p:ph type="body" sz="half" idx="2"/>
          </p:nvPr>
        </p:nvSpPr>
        <p:spPr>
          <a:xfrm>
            <a:off x="323528" y="1340768"/>
            <a:ext cx="3141985" cy="4785395"/>
          </a:xfrm>
        </p:spPr>
        <p:txBody>
          <a:bodyPr>
            <a:normAutofit/>
          </a:bodyPr>
          <a:lstStyle/>
          <a:p>
            <a:r>
              <a:rPr lang="hr-HR" sz="2400" b="1" i="1" dirty="0" smtClean="0">
                <a:solidFill>
                  <a:srgbClr val="C00000"/>
                </a:solidFill>
              </a:rPr>
              <a:t>Commonwealth of Australia is  a country comprising the mainland of the Australian continent, the island of Tasmania and numerous smaller islands</a:t>
            </a:r>
            <a:endParaRPr lang="hr-HR" sz="2400" b="1" i="1" dirty="0">
              <a:solidFill>
                <a:srgbClr val="C00000"/>
              </a:solidFill>
            </a:endParaRPr>
          </a:p>
        </p:txBody>
      </p:sp>
    </p:spTree>
    <p:extLst>
      <p:ext uri="{BB962C8B-B14F-4D97-AF65-F5344CB8AC3E}">
        <p14:creationId xmlns:p14="http://schemas.microsoft.com/office/powerpoint/2010/main" val="303852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heel(1)">
                                      <p:cBhvr>
                                        <p:cTn id="13"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404664"/>
            <a:ext cx="8229600" cy="1584176"/>
          </a:xfrm>
        </p:spPr>
        <p:txBody>
          <a:bodyPr>
            <a:noAutofit/>
          </a:bodyPr>
          <a:lstStyle/>
          <a:p>
            <a:r>
              <a:rPr lang="en-US" sz="2400" b="1" i="1" dirty="0">
                <a:solidFill>
                  <a:srgbClr val="C00000"/>
                </a:solidFill>
              </a:rPr>
              <a:t>Port Arthur is a small town and former </a:t>
            </a:r>
            <a:r>
              <a:rPr lang="en-US" sz="2400" b="1" i="1" dirty="0">
                <a:solidFill>
                  <a:srgbClr val="C00000"/>
                </a:solidFill>
                <a:hlinkClick r:id="rId2" tooltip="Convictism in Australia"/>
              </a:rPr>
              <a:t>convict</a:t>
            </a:r>
            <a:r>
              <a:rPr lang="en-US" sz="2400" b="1" i="1" dirty="0">
                <a:solidFill>
                  <a:srgbClr val="C00000"/>
                </a:solidFill>
              </a:rPr>
              <a:t> settlement on the </a:t>
            </a:r>
            <a:r>
              <a:rPr lang="en-US" sz="2400" b="1" i="1" dirty="0">
                <a:solidFill>
                  <a:srgbClr val="C00000"/>
                </a:solidFill>
                <a:hlinkClick r:id="rId3" tooltip="Tasman Peninsula"/>
              </a:rPr>
              <a:t>Tasman Peninsula</a:t>
            </a:r>
            <a:r>
              <a:rPr lang="en-US" sz="2400" b="1" i="1" dirty="0">
                <a:solidFill>
                  <a:srgbClr val="C00000"/>
                </a:solidFill>
              </a:rPr>
              <a:t>, in </a:t>
            </a:r>
            <a:r>
              <a:rPr lang="en-US" sz="2400" b="1" i="1" dirty="0">
                <a:solidFill>
                  <a:srgbClr val="C00000"/>
                </a:solidFill>
                <a:hlinkClick r:id="rId4" tooltip="Tasmania"/>
              </a:rPr>
              <a:t>Tasmania</a:t>
            </a:r>
            <a:r>
              <a:rPr lang="en-US" sz="2400" b="1" i="1" dirty="0">
                <a:solidFill>
                  <a:srgbClr val="C00000"/>
                </a:solidFill>
              </a:rPr>
              <a:t>, </a:t>
            </a:r>
            <a:r>
              <a:rPr lang="en-US" sz="2400" b="1" i="1" dirty="0">
                <a:solidFill>
                  <a:srgbClr val="C00000"/>
                </a:solidFill>
                <a:hlinkClick r:id="rId5" tooltip="Australia"/>
              </a:rPr>
              <a:t>Australia</a:t>
            </a:r>
            <a:r>
              <a:rPr lang="en-US" sz="2400" b="1" i="1" dirty="0">
                <a:solidFill>
                  <a:srgbClr val="C00000"/>
                </a:solidFill>
              </a:rPr>
              <a:t>. Port Arthur is one of Australia's most significant heritage areas and an </a:t>
            </a:r>
            <a:r>
              <a:rPr lang="en-US" sz="2400" b="1" i="1" dirty="0">
                <a:solidFill>
                  <a:srgbClr val="C00000"/>
                </a:solidFill>
                <a:hlinkClick r:id="rId6" tooltip="Open air museum"/>
              </a:rPr>
              <a:t>open air museum</a:t>
            </a:r>
            <a:r>
              <a:rPr lang="en-US" sz="2400" b="1" i="1" dirty="0">
                <a:solidFill>
                  <a:srgbClr val="C00000"/>
                </a:solidFill>
              </a:rPr>
              <a:t>.</a:t>
            </a:r>
            <a:endParaRPr lang="hr-HR" sz="2400" b="1" i="1" dirty="0">
              <a:solidFill>
                <a:srgbClr val="C00000"/>
              </a:solidFill>
            </a:endParaRPr>
          </a:p>
        </p:txBody>
      </p:sp>
      <p:pic>
        <p:nvPicPr>
          <p:cNvPr id="7" name="Content Placeholder 6"/>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1259632" y="1988839"/>
            <a:ext cx="6652784" cy="4440733"/>
          </a:xfrm>
        </p:spPr>
      </p:pic>
    </p:spTree>
    <p:extLst>
      <p:ext uri="{BB962C8B-B14F-4D97-AF65-F5344CB8AC3E}">
        <p14:creationId xmlns:p14="http://schemas.microsoft.com/office/powerpoint/2010/main" val="3212354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3050"/>
            <a:ext cx="3069977" cy="635670"/>
          </a:xfrm>
        </p:spPr>
        <p:txBody>
          <a:bodyPr>
            <a:normAutofit/>
          </a:bodyPr>
          <a:lstStyle/>
          <a:p>
            <a:r>
              <a:rPr lang="hr-HR" sz="2400" dirty="0" smtClean="0"/>
              <a:t>Towns and cities </a:t>
            </a:r>
            <a:endParaRPr lang="hr-HR" sz="2400" dirty="0"/>
          </a:p>
        </p:txBody>
      </p:sp>
      <p:sp>
        <p:nvSpPr>
          <p:cNvPr id="4" name="Text Placeholder 3"/>
          <p:cNvSpPr>
            <a:spLocks noGrp="1"/>
          </p:cNvSpPr>
          <p:nvPr>
            <p:ph type="body" sz="half" idx="2"/>
          </p:nvPr>
        </p:nvSpPr>
        <p:spPr>
          <a:xfrm>
            <a:off x="395536" y="1412776"/>
            <a:ext cx="3008313" cy="4691063"/>
          </a:xfrm>
        </p:spPr>
        <p:txBody>
          <a:bodyPr>
            <a:normAutofit/>
          </a:bodyPr>
          <a:lstStyle/>
          <a:p>
            <a:r>
              <a:rPr lang="hr-HR" sz="2400" b="1" i="1" dirty="0" smtClean="0">
                <a:solidFill>
                  <a:srgbClr val="C00000"/>
                </a:solidFill>
              </a:rPr>
              <a:t>Most Australians live in the big cities  on the southeast and east coast. Only one in seven people live in the country (outside the cities)</a:t>
            </a:r>
            <a:endParaRPr lang="hr-HR" sz="2400" b="1" i="1" dirty="0">
              <a:solidFill>
                <a:srgbClr val="C00000"/>
              </a:solidFill>
            </a:endParaRP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36891" y="902238"/>
            <a:ext cx="5528386" cy="3678890"/>
          </a:xfrm>
        </p:spPr>
      </p:pic>
    </p:spTree>
    <p:extLst>
      <p:ext uri="{BB962C8B-B14F-4D97-AF65-F5344CB8AC3E}">
        <p14:creationId xmlns:p14="http://schemas.microsoft.com/office/powerpoint/2010/main" val="325267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heel(1)">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3050"/>
            <a:ext cx="2997969" cy="563662"/>
          </a:xfrm>
        </p:spPr>
        <p:txBody>
          <a:bodyPr>
            <a:normAutofit/>
          </a:bodyPr>
          <a:lstStyle/>
          <a:p>
            <a:r>
              <a:rPr lang="hr-HR" sz="2400" dirty="0" smtClean="0"/>
              <a:t>Capital of Australia</a:t>
            </a:r>
            <a:endParaRPr lang="hr-HR" sz="2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5118" y="1061040"/>
            <a:ext cx="5607660" cy="3592096"/>
          </a:xfrm>
        </p:spPr>
      </p:pic>
      <p:sp>
        <p:nvSpPr>
          <p:cNvPr id="4" name="Text Placeholder 3"/>
          <p:cNvSpPr>
            <a:spLocks noGrp="1"/>
          </p:cNvSpPr>
          <p:nvPr>
            <p:ph type="body" sz="half" idx="2"/>
          </p:nvPr>
        </p:nvSpPr>
        <p:spPr/>
        <p:txBody>
          <a:bodyPr>
            <a:normAutofit/>
          </a:bodyPr>
          <a:lstStyle/>
          <a:p>
            <a:r>
              <a:rPr lang="en-US" sz="2400" b="1" i="1" dirty="0">
                <a:solidFill>
                  <a:srgbClr val="C00000"/>
                </a:solidFill>
              </a:rPr>
              <a:t>Canberra is the capital of Australia and the most prominent city in the Australian Capital Territory (ACT), home to Australia's Parliament. </a:t>
            </a:r>
            <a:r>
              <a:rPr lang="hr-HR" sz="2400" b="1" i="1" dirty="0" smtClean="0">
                <a:solidFill>
                  <a:srgbClr val="C00000"/>
                </a:solidFill>
              </a:rPr>
              <a:t>It was </a:t>
            </a:r>
            <a:r>
              <a:rPr lang="hr-HR" sz="2400" b="1" i="1" dirty="0">
                <a:solidFill>
                  <a:srgbClr val="C00000"/>
                </a:solidFill>
              </a:rPr>
              <a:t>d</a:t>
            </a:r>
            <a:r>
              <a:rPr lang="en-US" sz="2400" b="1" i="1" dirty="0" err="1" smtClean="0">
                <a:solidFill>
                  <a:srgbClr val="C00000"/>
                </a:solidFill>
              </a:rPr>
              <a:t>esigned</a:t>
            </a:r>
            <a:r>
              <a:rPr lang="en-US" sz="2400" b="1" i="1" dirty="0" smtClean="0">
                <a:solidFill>
                  <a:srgbClr val="C00000"/>
                </a:solidFill>
              </a:rPr>
              <a:t> </a:t>
            </a:r>
            <a:r>
              <a:rPr lang="en-US" sz="2400" b="1" i="1" dirty="0">
                <a:solidFill>
                  <a:srgbClr val="C00000"/>
                </a:solidFill>
              </a:rPr>
              <a:t>and built in the early 20th </a:t>
            </a:r>
            <a:r>
              <a:rPr lang="en-US" sz="2400" b="1" i="1" dirty="0" smtClean="0">
                <a:solidFill>
                  <a:srgbClr val="C00000"/>
                </a:solidFill>
              </a:rPr>
              <a:t>century</a:t>
            </a:r>
            <a:r>
              <a:rPr lang="hr-HR" sz="2400" b="1" i="1" dirty="0" smtClean="0">
                <a:solidFill>
                  <a:srgbClr val="C00000"/>
                </a:solidFill>
              </a:rPr>
              <a:t>.</a:t>
            </a:r>
            <a:endParaRPr lang="hr-HR" sz="2400" b="1" i="1" dirty="0">
              <a:solidFill>
                <a:srgbClr val="C00000"/>
              </a:solidFill>
            </a:endParaRPr>
          </a:p>
        </p:txBody>
      </p:sp>
    </p:spTree>
    <p:extLst>
      <p:ext uri="{BB962C8B-B14F-4D97-AF65-F5344CB8AC3E}">
        <p14:creationId xmlns:p14="http://schemas.microsoft.com/office/powerpoint/2010/main" val="331140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r-HR" dirty="0" smtClean="0"/>
              <a:t>Construction of Canberra</a:t>
            </a:r>
            <a:endParaRPr lang="hr-HR" dirty="0"/>
          </a:p>
        </p:txBody>
      </p:sp>
      <p:sp>
        <p:nvSpPr>
          <p:cNvPr id="6" name="Content Placeholder 5"/>
          <p:cNvSpPr>
            <a:spLocks noGrp="1"/>
          </p:cNvSpPr>
          <p:nvPr>
            <p:ph idx="1"/>
          </p:nvPr>
        </p:nvSpPr>
        <p:spPr/>
        <p:txBody>
          <a:bodyPr>
            <a:normAutofit fontScale="92500" lnSpcReduction="20000"/>
          </a:bodyPr>
          <a:lstStyle/>
          <a:p>
            <a:r>
              <a:rPr lang="en-US" i="1" dirty="0">
                <a:solidFill>
                  <a:srgbClr val="C00000"/>
                </a:solidFill>
              </a:rPr>
              <a:t>The site of Canberra was selected for the location of the nation's capital in 1908 as a compromise between rivals Sydney and Melbourne, Australia's two </a:t>
            </a:r>
            <a:r>
              <a:rPr lang="en-US" i="1" dirty="0">
                <a:solidFill>
                  <a:srgbClr val="C00000"/>
                </a:solidFill>
                <a:hlinkClick r:id="rId2" tooltip="List of cities in Australia by population"/>
              </a:rPr>
              <a:t>largest cities</a:t>
            </a:r>
            <a:r>
              <a:rPr lang="en-US" i="1" dirty="0">
                <a:solidFill>
                  <a:srgbClr val="C00000"/>
                </a:solidFill>
              </a:rPr>
              <a:t>. It is unusual among Australian cities, being an entirely </a:t>
            </a:r>
            <a:r>
              <a:rPr lang="en-US" i="1" dirty="0">
                <a:solidFill>
                  <a:srgbClr val="C00000"/>
                </a:solidFill>
                <a:hlinkClick r:id="rId3" tooltip="New town"/>
              </a:rPr>
              <a:t>planned city</a:t>
            </a:r>
            <a:r>
              <a:rPr lang="en-US" i="1" dirty="0">
                <a:solidFill>
                  <a:srgbClr val="C00000"/>
                </a:solidFill>
              </a:rPr>
              <a:t> outside of any state, similar to the American Federal </a:t>
            </a:r>
            <a:r>
              <a:rPr lang="en-US" i="1" dirty="0">
                <a:solidFill>
                  <a:srgbClr val="C00000"/>
                </a:solidFill>
                <a:hlinkClick r:id="rId4" tooltip="District of Columbia"/>
              </a:rPr>
              <a:t>District of Columbia</a:t>
            </a:r>
            <a:r>
              <a:rPr lang="en-US" i="1" dirty="0">
                <a:solidFill>
                  <a:srgbClr val="C00000"/>
                </a:solidFill>
              </a:rPr>
              <a:t>. Following an international contest for the city's design, a blueprint by the Chicago architects </a:t>
            </a:r>
            <a:r>
              <a:rPr lang="en-US" i="1" dirty="0">
                <a:solidFill>
                  <a:srgbClr val="C00000"/>
                </a:solidFill>
                <a:hlinkClick r:id="rId5" tooltip="Walter Burley Griffin"/>
              </a:rPr>
              <a:t>Walter Burley Griffin</a:t>
            </a:r>
            <a:r>
              <a:rPr lang="en-US" i="1" dirty="0">
                <a:solidFill>
                  <a:srgbClr val="C00000"/>
                </a:solidFill>
              </a:rPr>
              <a:t> and </a:t>
            </a:r>
            <a:r>
              <a:rPr lang="en-US" i="1" dirty="0">
                <a:solidFill>
                  <a:srgbClr val="C00000"/>
                </a:solidFill>
                <a:hlinkClick r:id="rId6" tooltip="Marion Mahony Griffin"/>
              </a:rPr>
              <a:t>Marion </a:t>
            </a:r>
            <a:r>
              <a:rPr lang="en-US" i="1" dirty="0" err="1">
                <a:solidFill>
                  <a:srgbClr val="C00000"/>
                </a:solidFill>
                <a:hlinkClick r:id="rId6" tooltip="Marion Mahony Griffin"/>
              </a:rPr>
              <a:t>Mahony</a:t>
            </a:r>
            <a:r>
              <a:rPr lang="en-US" i="1" dirty="0">
                <a:solidFill>
                  <a:srgbClr val="C00000"/>
                </a:solidFill>
                <a:hlinkClick r:id="rId6" tooltip="Marion Mahony Griffin"/>
              </a:rPr>
              <a:t> Griffin</a:t>
            </a:r>
            <a:r>
              <a:rPr lang="en-US" i="1" dirty="0">
                <a:solidFill>
                  <a:srgbClr val="C00000"/>
                </a:solidFill>
              </a:rPr>
              <a:t> was selected and construction commenced in 1913.</a:t>
            </a:r>
            <a:r>
              <a:rPr lang="en-US" i="1" baseline="30000" dirty="0">
                <a:solidFill>
                  <a:srgbClr val="C00000"/>
                </a:solidFill>
                <a:hlinkClick r:id="rId7"/>
              </a:rPr>
              <a:t>[5</a:t>
            </a:r>
            <a:endParaRPr lang="hr-HR" i="1" dirty="0">
              <a:solidFill>
                <a:srgbClr val="C00000"/>
              </a:solidFill>
            </a:endParaRPr>
          </a:p>
        </p:txBody>
      </p:sp>
    </p:spTree>
    <p:extLst>
      <p:ext uri="{BB962C8B-B14F-4D97-AF65-F5344CB8AC3E}">
        <p14:creationId xmlns:p14="http://schemas.microsoft.com/office/powerpoint/2010/main" val="368071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5536" y="260648"/>
            <a:ext cx="8517632" cy="576064"/>
          </a:xfrm>
        </p:spPr>
        <p:txBody>
          <a:bodyPr>
            <a:normAutofit fontScale="90000"/>
          </a:bodyPr>
          <a:lstStyle/>
          <a:p>
            <a:r>
              <a:rPr lang="hr-HR" dirty="0" smtClean="0"/>
              <a:t>Canberra</a:t>
            </a:r>
            <a:endParaRPr lang="hr-HR" dirty="0"/>
          </a:p>
        </p:txBody>
      </p:sp>
      <p:sp>
        <p:nvSpPr>
          <p:cNvPr id="6" name="Text Placeholder 5"/>
          <p:cNvSpPr>
            <a:spLocks noGrp="1"/>
          </p:cNvSpPr>
          <p:nvPr>
            <p:ph type="body" idx="1"/>
          </p:nvPr>
        </p:nvSpPr>
        <p:spPr>
          <a:xfrm>
            <a:off x="323528" y="1052736"/>
            <a:ext cx="4101852" cy="1122139"/>
          </a:xfrm>
        </p:spPr>
        <p:txBody>
          <a:bodyPr>
            <a:noAutofit/>
          </a:bodyPr>
          <a:lstStyle/>
          <a:p>
            <a:r>
              <a:rPr lang="en-US" sz="1600" dirty="0">
                <a:solidFill>
                  <a:srgbClr val="C00000"/>
                </a:solidFill>
              </a:rPr>
              <a:t>The city is located at the northern end of the </a:t>
            </a:r>
            <a:r>
              <a:rPr lang="en-US" sz="1600" dirty="0">
                <a:solidFill>
                  <a:srgbClr val="C00000"/>
                </a:solidFill>
                <a:hlinkClick r:id="rId2" tooltip="Australian Capital Territory"/>
              </a:rPr>
              <a:t>Australian Capital Territory</a:t>
            </a:r>
            <a:r>
              <a:rPr lang="en-US" sz="1600" dirty="0">
                <a:solidFill>
                  <a:srgbClr val="C00000"/>
                </a:solidFill>
              </a:rPr>
              <a:t> (ACT), 280 km (170 mi) south-west of </a:t>
            </a:r>
            <a:r>
              <a:rPr lang="en-US" sz="1600" dirty="0">
                <a:solidFill>
                  <a:srgbClr val="C00000"/>
                </a:solidFill>
                <a:hlinkClick r:id="rId3" tooltip="Sydney"/>
              </a:rPr>
              <a:t>Sydney</a:t>
            </a:r>
            <a:r>
              <a:rPr lang="en-US" sz="1600" dirty="0">
                <a:solidFill>
                  <a:srgbClr val="C00000"/>
                </a:solidFill>
              </a:rPr>
              <a:t>, and 660 km (410 mi) north-east of </a:t>
            </a:r>
            <a:r>
              <a:rPr lang="en-US" sz="1600" dirty="0">
                <a:solidFill>
                  <a:srgbClr val="C00000"/>
                </a:solidFill>
                <a:hlinkClick r:id="rId4" tooltip="Melbourne"/>
              </a:rPr>
              <a:t>Melbourne</a:t>
            </a:r>
            <a:r>
              <a:rPr lang="en-US" sz="1600" dirty="0">
                <a:solidFill>
                  <a:srgbClr val="C00000"/>
                </a:solidFill>
              </a:rPr>
              <a:t>.</a:t>
            </a:r>
            <a:endParaRPr lang="hr-HR" sz="1600" dirty="0">
              <a:solidFill>
                <a:srgbClr val="C00000"/>
              </a:solidFill>
            </a:endParaRPr>
          </a:p>
        </p:txBody>
      </p:sp>
      <p:pic>
        <p:nvPicPr>
          <p:cNvPr id="10" name="Content Placeholder 9"/>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83568" y="2275548"/>
            <a:ext cx="3384376" cy="3989313"/>
          </a:xfrm>
        </p:spPr>
      </p:pic>
      <p:sp>
        <p:nvSpPr>
          <p:cNvPr id="8" name="Text Placeholder 7"/>
          <p:cNvSpPr>
            <a:spLocks noGrp="1"/>
          </p:cNvSpPr>
          <p:nvPr>
            <p:ph type="body" sz="quarter" idx="3"/>
          </p:nvPr>
        </p:nvSpPr>
        <p:spPr>
          <a:xfrm>
            <a:off x="4572000" y="1124744"/>
            <a:ext cx="4114801" cy="1050131"/>
          </a:xfrm>
        </p:spPr>
        <p:txBody>
          <a:bodyPr>
            <a:noAutofit/>
          </a:bodyPr>
          <a:lstStyle/>
          <a:p>
            <a:r>
              <a:rPr lang="en-US" sz="1800" dirty="0">
                <a:solidFill>
                  <a:srgbClr val="C00000"/>
                </a:solidFill>
              </a:rPr>
              <a:t>With a population of 381,488, it is Australia's largest inland city and the </a:t>
            </a:r>
            <a:r>
              <a:rPr lang="en-US" sz="1800" dirty="0">
                <a:solidFill>
                  <a:srgbClr val="C00000"/>
                </a:solidFill>
                <a:hlinkClick r:id="rId6" tooltip="List of cities in Australia by population"/>
              </a:rPr>
              <a:t>eighth-largest city overall</a:t>
            </a:r>
            <a:r>
              <a:rPr lang="en-US" sz="1800" dirty="0">
                <a:solidFill>
                  <a:srgbClr val="C00000"/>
                </a:solidFill>
              </a:rPr>
              <a:t>.</a:t>
            </a:r>
            <a:endParaRPr lang="hr-HR" sz="1800" dirty="0">
              <a:solidFill>
                <a:srgbClr val="C00000"/>
              </a:solidFill>
            </a:endParaRPr>
          </a:p>
        </p:txBody>
      </p:sp>
      <p:pic>
        <p:nvPicPr>
          <p:cNvPr id="13" name="Content Placeholder 12"/>
          <p:cNvPicPr>
            <a:picLocks noGrp="1" noChangeAspect="1"/>
          </p:cNvPicPr>
          <p:nvPr>
            <p:ph sz="quarter" idx="4"/>
          </p:nvPr>
        </p:nvPicPr>
        <p:blipFill>
          <a:blip r:embed="rId7">
            <a:extLst>
              <a:ext uri="{28A0092B-C50C-407E-A947-70E740481C1C}">
                <a14:useLocalDpi xmlns:a14="http://schemas.microsoft.com/office/drawing/2010/main" val="0"/>
              </a:ext>
            </a:extLst>
          </a:blip>
          <a:stretch>
            <a:fillRect/>
          </a:stretch>
        </p:blipFill>
        <p:spPr>
          <a:xfrm>
            <a:off x="4644008" y="2376208"/>
            <a:ext cx="4104456" cy="3861104"/>
          </a:xfrm>
        </p:spPr>
      </p:pic>
    </p:spTree>
    <p:extLst>
      <p:ext uri="{BB962C8B-B14F-4D97-AF65-F5344CB8AC3E}">
        <p14:creationId xmlns:p14="http://schemas.microsoft.com/office/powerpoint/2010/main" val="376321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heel(1)">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heel(1)">
                                      <p:cBhvr>
                                        <p:cTn id="22" dur="20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2088233" cy="720080"/>
          </a:xfrm>
        </p:spPr>
        <p:txBody>
          <a:bodyPr>
            <a:normAutofit/>
          </a:bodyPr>
          <a:lstStyle/>
          <a:p>
            <a:r>
              <a:rPr lang="hr-HR" sz="2400" dirty="0" smtClean="0"/>
              <a:t>Canberra</a:t>
            </a:r>
            <a:endParaRPr lang="hr-HR" sz="2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7943" y="653102"/>
            <a:ext cx="4718367" cy="4936138"/>
          </a:xfrm>
        </p:spPr>
      </p:pic>
      <p:sp>
        <p:nvSpPr>
          <p:cNvPr id="4" name="Text Placeholder 3"/>
          <p:cNvSpPr>
            <a:spLocks noGrp="1"/>
          </p:cNvSpPr>
          <p:nvPr>
            <p:ph type="body" sz="half" idx="2"/>
          </p:nvPr>
        </p:nvSpPr>
        <p:spPr/>
        <p:txBody>
          <a:bodyPr>
            <a:normAutofit/>
          </a:bodyPr>
          <a:lstStyle/>
          <a:p>
            <a:r>
              <a:rPr lang="en-US" sz="2000" b="1" i="1" dirty="0">
                <a:solidFill>
                  <a:srgbClr val="C00000"/>
                </a:solidFill>
              </a:rPr>
              <a:t>In 1963, the </a:t>
            </a:r>
            <a:r>
              <a:rPr lang="en-US" sz="2000" b="1" i="1" dirty="0" err="1">
                <a:solidFill>
                  <a:srgbClr val="C00000"/>
                </a:solidFill>
              </a:rPr>
              <a:t>Molonglo</a:t>
            </a:r>
            <a:r>
              <a:rPr lang="en-US" sz="2000" b="1" i="1" dirty="0">
                <a:solidFill>
                  <a:srgbClr val="C00000"/>
                </a:solidFill>
              </a:rPr>
              <a:t> River was dammed to create a vast artificial lake in the </a:t>
            </a:r>
            <a:r>
              <a:rPr lang="en-US" sz="2000" b="1" i="1" dirty="0" err="1">
                <a:solidFill>
                  <a:srgbClr val="C00000"/>
                </a:solidFill>
              </a:rPr>
              <a:t>centre</a:t>
            </a:r>
            <a:r>
              <a:rPr lang="en-US" sz="2000" b="1" i="1" dirty="0">
                <a:solidFill>
                  <a:srgbClr val="C00000"/>
                </a:solidFill>
              </a:rPr>
              <a:t> of Canberra - Lake Burley Griffin, which was named after the American architect responsible for the overall design of the city (Walter Burley Griffin), and immediately transformed the landscape. </a:t>
            </a:r>
            <a:endParaRPr lang="hr-HR" sz="2000" b="1" i="1" dirty="0">
              <a:solidFill>
                <a:srgbClr val="C00000"/>
              </a:solidFill>
            </a:endParaRPr>
          </a:p>
        </p:txBody>
      </p:sp>
    </p:spTree>
    <p:extLst>
      <p:ext uri="{BB962C8B-B14F-4D97-AF65-F5344CB8AC3E}">
        <p14:creationId xmlns:p14="http://schemas.microsoft.com/office/powerpoint/2010/main" val="354379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3050"/>
            <a:ext cx="3069977" cy="563662"/>
          </a:xfrm>
        </p:spPr>
        <p:txBody>
          <a:bodyPr>
            <a:normAutofit/>
          </a:bodyPr>
          <a:lstStyle/>
          <a:p>
            <a:r>
              <a:rPr lang="hr-HR" sz="2400" dirty="0" smtClean="0"/>
              <a:t>The largest cities</a:t>
            </a:r>
            <a:endParaRPr lang="hr-HR" sz="2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050" y="1436053"/>
            <a:ext cx="5111750" cy="3527107"/>
          </a:xfrm>
        </p:spPr>
      </p:pic>
      <p:sp>
        <p:nvSpPr>
          <p:cNvPr id="4" name="Text Placeholder 3"/>
          <p:cNvSpPr>
            <a:spLocks noGrp="1"/>
          </p:cNvSpPr>
          <p:nvPr>
            <p:ph type="body" sz="half" idx="2"/>
          </p:nvPr>
        </p:nvSpPr>
        <p:spPr/>
        <p:txBody>
          <a:bodyPr>
            <a:normAutofit/>
          </a:bodyPr>
          <a:lstStyle/>
          <a:p>
            <a:r>
              <a:rPr lang="hr-HR" sz="2400" b="1" i="1" dirty="0" smtClean="0">
                <a:solidFill>
                  <a:srgbClr val="C00000"/>
                </a:solidFill>
              </a:rPr>
              <a:t>The two largest cities  are Sydney (about 4 million people) and Melbourne (about 3 million people). Both of them are Olympic cities.</a:t>
            </a:r>
            <a:endParaRPr lang="hr-HR" sz="2400" b="1" i="1" dirty="0">
              <a:solidFill>
                <a:srgbClr val="C00000"/>
              </a:solidFill>
            </a:endParaRPr>
          </a:p>
        </p:txBody>
      </p:sp>
    </p:spTree>
    <p:extLst>
      <p:ext uri="{BB962C8B-B14F-4D97-AF65-F5344CB8AC3E}">
        <p14:creationId xmlns:p14="http://schemas.microsoft.com/office/powerpoint/2010/main" val="6242571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800" b="1" dirty="0" smtClean="0"/>
              <a:t>Sydney</a:t>
            </a:r>
            <a:endParaRPr lang="hr-HR" sz="2800" b="1" dirty="0"/>
          </a:p>
        </p:txBody>
      </p:sp>
      <p:sp>
        <p:nvSpPr>
          <p:cNvPr id="5" name="Content Placeholder 4"/>
          <p:cNvSpPr>
            <a:spLocks noGrp="1"/>
          </p:cNvSpPr>
          <p:nvPr>
            <p:ph idx="1"/>
          </p:nvPr>
        </p:nvSpPr>
        <p:spPr/>
        <p:txBody>
          <a:bodyPr>
            <a:normAutofit lnSpcReduction="10000"/>
          </a:bodyPr>
          <a:lstStyle/>
          <a:p>
            <a:r>
              <a:rPr lang="en-US" i="1" dirty="0">
                <a:solidFill>
                  <a:srgbClr val="C00000"/>
                </a:solidFill>
              </a:rPr>
              <a:t>Sydney is the oldest European settlement in </a:t>
            </a:r>
            <a:r>
              <a:rPr lang="en-US" i="1" dirty="0">
                <a:solidFill>
                  <a:srgbClr val="C00000"/>
                </a:solidFill>
                <a:hlinkClick r:id="rId2" tooltip="Australia"/>
              </a:rPr>
              <a:t>Australia</a:t>
            </a:r>
            <a:r>
              <a:rPr lang="en-US" i="1" dirty="0">
                <a:solidFill>
                  <a:srgbClr val="C00000"/>
                </a:solidFill>
              </a:rPr>
              <a:t>, having been founded as a British penal colony on 26 January 1788 (now celebrated as Australia Day, the national public holiday, with major festivities around the city and the </a:t>
            </a:r>
            <a:r>
              <a:rPr lang="en-US" i="1" dirty="0" err="1">
                <a:solidFill>
                  <a:srgbClr val="C00000"/>
                </a:solidFill>
              </a:rPr>
              <a:t>Harbour</a:t>
            </a:r>
            <a:r>
              <a:rPr lang="en-US" i="1" dirty="0">
                <a:solidFill>
                  <a:srgbClr val="C00000"/>
                </a:solidFill>
              </a:rPr>
              <a:t>). The settlement, commanded by Governor Arthur Phillip, was named "Sydney" after Thomas Townshend, 1st Viscount Sydney, who was the British Home Secretary at that time. </a:t>
            </a:r>
            <a:endParaRPr lang="hr-HR" i="1" dirty="0">
              <a:solidFill>
                <a:srgbClr val="C00000"/>
              </a:solidFill>
            </a:endParaRPr>
          </a:p>
        </p:txBody>
      </p:sp>
    </p:spTree>
    <p:extLst>
      <p:ext uri="{BB962C8B-B14F-4D97-AF65-F5344CB8AC3E}">
        <p14:creationId xmlns:p14="http://schemas.microsoft.com/office/powerpoint/2010/main" val="4606565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b="1" dirty="0"/>
              <a:t>Port Jackson</a:t>
            </a:r>
            <a:br>
              <a:rPr lang="hr-HR" b="1" dirty="0"/>
            </a:br>
            <a:endParaRPr lang="hr-HR" dirty="0"/>
          </a:p>
        </p:txBody>
      </p:sp>
      <p:sp>
        <p:nvSpPr>
          <p:cNvPr id="3" name="Content Placeholder 2"/>
          <p:cNvSpPr>
            <a:spLocks noGrp="1"/>
          </p:cNvSpPr>
          <p:nvPr>
            <p:ph idx="1"/>
          </p:nvPr>
        </p:nvSpPr>
        <p:spPr/>
        <p:txBody>
          <a:bodyPr/>
          <a:lstStyle/>
          <a:p>
            <a:r>
              <a:rPr lang="en-US" b="1" dirty="0">
                <a:solidFill>
                  <a:srgbClr val="C00000"/>
                </a:solidFill>
              </a:rPr>
              <a:t>Port Jackson</a:t>
            </a:r>
            <a:r>
              <a:rPr lang="en-US" dirty="0">
                <a:solidFill>
                  <a:srgbClr val="C00000"/>
                </a:solidFill>
              </a:rPr>
              <a:t>, containing </a:t>
            </a:r>
            <a:r>
              <a:rPr lang="en-US" b="1" dirty="0">
                <a:solidFill>
                  <a:srgbClr val="C00000"/>
                </a:solidFill>
              </a:rPr>
              <a:t>Sydney </a:t>
            </a:r>
            <a:r>
              <a:rPr lang="en-US" b="1" dirty="0" err="1">
                <a:solidFill>
                  <a:srgbClr val="C00000"/>
                </a:solidFill>
              </a:rPr>
              <a:t>Harbour</a:t>
            </a:r>
            <a:r>
              <a:rPr lang="en-US" dirty="0">
                <a:solidFill>
                  <a:srgbClr val="C00000"/>
                </a:solidFill>
              </a:rPr>
              <a:t>, is the </a:t>
            </a:r>
            <a:r>
              <a:rPr lang="en-US" dirty="0">
                <a:solidFill>
                  <a:srgbClr val="C00000"/>
                </a:solidFill>
                <a:hlinkClick r:id="rId2" tooltip="Harbor"/>
              </a:rPr>
              <a:t>natural </a:t>
            </a:r>
            <a:r>
              <a:rPr lang="en-US" dirty="0" err="1">
                <a:solidFill>
                  <a:srgbClr val="C00000"/>
                </a:solidFill>
                <a:hlinkClick r:id="rId2" tooltip="Harbor"/>
              </a:rPr>
              <a:t>harbour</a:t>
            </a:r>
            <a:r>
              <a:rPr lang="en-US" dirty="0">
                <a:solidFill>
                  <a:srgbClr val="C00000"/>
                </a:solidFill>
              </a:rPr>
              <a:t> of </a:t>
            </a:r>
            <a:r>
              <a:rPr lang="en-US" dirty="0">
                <a:solidFill>
                  <a:srgbClr val="C00000"/>
                </a:solidFill>
                <a:hlinkClick r:id="rId3" tooltip="Sydney"/>
              </a:rPr>
              <a:t>Sydney</a:t>
            </a:r>
            <a:r>
              <a:rPr lang="en-US" dirty="0">
                <a:solidFill>
                  <a:srgbClr val="C00000"/>
                </a:solidFill>
              </a:rPr>
              <a:t>, </a:t>
            </a:r>
            <a:r>
              <a:rPr lang="en-US" dirty="0">
                <a:solidFill>
                  <a:srgbClr val="C00000"/>
                </a:solidFill>
                <a:hlinkClick r:id="rId4" tooltip="New South Wales"/>
              </a:rPr>
              <a:t>New South Wales</a:t>
            </a:r>
            <a:r>
              <a:rPr lang="en-US" dirty="0">
                <a:solidFill>
                  <a:srgbClr val="C00000"/>
                </a:solidFill>
              </a:rPr>
              <a:t>, </a:t>
            </a:r>
            <a:r>
              <a:rPr lang="en-US" dirty="0">
                <a:solidFill>
                  <a:srgbClr val="C00000"/>
                </a:solidFill>
                <a:hlinkClick r:id="rId5" tooltip="Australia"/>
              </a:rPr>
              <a:t>Australia</a:t>
            </a:r>
            <a:r>
              <a:rPr lang="en-US" dirty="0">
                <a:solidFill>
                  <a:srgbClr val="C00000"/>
                </a:solidFill>
              </a:rPr>
              <a:t>. The </a:t>
            </a:r>
            <a:r>
              <a:rPr lang="en-US" dirty="0" err="1">
                <a:solidFill>
                  <a:srgbClr val="C00000"/>
                </a:solidFill>
              </a:rPr>
              <a:t>harbour</a:t>
            </a:r>
            <a:r>
              <a:rPr lang="en-US" dirty="0">
                <a:solidFill>
                  <a:srgbClr val="C00000"/>
                </a:solidFill>
              </a:rPr>
              <a:t> is an inlet of the </a:t>
            </a:r>
            <a:r>
              <a:rPr lang="en-US" dirty="0">
                <a:solidFill>
                  <a:srgbClr val="C00000"/>
                </a:solidFill>
                <a:hlinkClick r:id="rId6" tooltip="Tasman Sea"/>
              </a:rPr>
              <a:t>Tasman Sea</a:t>
            </a:r>
            <a:r>
              <a:rPr lang="en-US" dirty="0">
                <a:solidFill>
                  <a:srgbClr val="C00000"/>
                </a:solidFill>
              </a:rPr>
              <a:t> (part of the </a:t>
            </a:r>
            <a:r>
              <a:rPr lang="en-US" dirty="0">
                <a:solidFill>
                  <a:srgbClr val="C00000"/>
                </a:solidFill>
                <a:hlinkClick r:id="rId7" tooltip="South Pacific Ocean"/>
              </a:rPr>
              <a:t>South Pacific Ocean</a:t>
            </a:r>
            <a:r>
              <a:rPr lang="en-US" dirty="0">
                <a:solidFill>
                  <a:srgbClr val="C00000"/>
                </a:solidFill>
              </a:rPr>
              <a:t>). Widely considered to be one of the world's finest </a:t>
            </a:r>
            <a:r>
              <a:rPr lang="en-US" dirty="0" err="1">
                <a:solidFill>
                  <a:srgbClr val="C00000"/>
                </a:solidFill>
              </a:rPr>
              <a:t>harbours</a:t>
            </a:r>
            <a:r>
              <a:rPr lang="en-US" baseline="30000" dirty="0">
                <a:solidFill>
                  <a:srgbClr val="C00000"/>
                </a:solidFill>
              </a:rPr>
              <a:t>[</a:t>
            </a:r>
            <a:r>
              <a:rPr lang="en-US" i="1" baseline="30000" dirty="0">
                <a:solidFill>
                  <a:srgbClr val="C00000"/>
                </a:solidFill>
                <a:hlinkClick r:id="rId8" tooltip="Wikipedia:Citation needed"/>
              </a:rPr>
              <a:t>citation needed</a:t>
            </a:r>
            <a:r>
              <a:rPr lang="en-US" baseline="30000" dirty="0">
                <a:solidFill>
                  <a:srgbClr val="C00000"/>
                </a:solidFill>
              </a:rPr>
              <a:t>]</a:t>
            </a:r>
            <a:r>
              <a:rPr lang="en-US" dirty="0">
                <a:solidFill>
                  <a:srgbClr val="C00000"/>
                </a:solidFill>
              </a:rPr>
              <a:t>, it is the location of the </a:t>
            </a:r>
            <a:r>
              <a:rPr lang="en-US" dirty="0">
                <a:solidFill>
                  <a:srgbClr val="C00000"/>
                </a:solidFill>
                <a:hlinkClick r:id="rId9" tooltip="Sydney Opera House"/>
              </a:rPr>
              <a:t>Sydney Opera House</a:t>
            </a:r>
            <a:r>
              <a:rPr lang="en-US" dirty="0">
                <a:solidFill>
                  <a:srgbClr val="C00000"/>
                </a:solidFill>
              </a:rPr>
              <a:t> and </a:t>
            </a:r>
            <a:r>
              <a:rPr lang="en-US" dirty="0">
                <a:solidFill>
                  <a:srgbClr val="C00000"/>
                </a:solidFill>
                <a:hlinkClick r:id="rId10" tooltip="Sydney Harbour Bridge"/>
              </a:rPr>
              <a:t>Sydney </a:t>
            </a:r>
            <a:r>
              <a:rPr lang="en-US" dirty="0" err="1">
                <a:solidFill>
                  <a:srgbClr val="C00000"/>
                </a:solidFill>
                <a:hlinkClick r:id="rId10" tooltip="Sydney Harbour Bridge"/>
              </a:rPr>
              <a:t>Harbour</a:t>
            </a:r>
            <a:r>
              <a:rPr lang="en-US" dirty="0">
                <a:solidFill>
                  <a:srgbClr val="C00000"/>
                </a:solidFill>
                <a:hlinkClick r:id="rId10" tooltip="Sydney Harbour Bridge"/>
              </a:rPr>
              <a:t> Bridge</a:t>
            </a:r>
            <a:r>
              <a:rPr lang="en-US" dirty="0">
                <a:solidFill>
                  <a:srgbClr val="C00000"/>
                </a:solidFill>
              </a:rPr>
              <a:t>.</a:t>
            </a:r>
            <a:endParaRPr lang="hr-HR" dirty="0">
              <a:solidFill>
                <a:srgbClr val="C00000"/>
              </a:solidFill>
            </a:endParaRPr>
          </a:p>
        </p:txBody>
      </p:sp>
    </p:spTree>
    <p:extLst>
      <p:ext uri="{BB962C8B-B14F-4D97-AF65-F5344CB8AC3E}">
        <p14:creationId xmlns:p14="http://schemas.microsoft.com/office/powerpoint/2010/main" val="25162048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smtClean="0"/>
              <a:t>Port Jackson</a:t>
            </a:r>
            <a:endParaRPr lang="hr-HR" b="1"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3983" y="1600200"/>
            <a:ext cx="7676033" cy="4525963"/>
          </a:xfrm>
        </p:spPr>
      </p:pic>
    </p:spTree>
    <p:extLst>
      <p:ext uri="{BB962C8B-B14F-4D97-AF65-F5344CB8AC3E}">
        <p14:creationId xmlns:p14="http://schemas.microsoft.com/office/powerpoint/2010/main" val="2150477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3141985" cy="720080"/>
          </a:xfrm>
        </p:spPr>
        <p:txBody>
          <a:bodyPr>
            <a:normAutofit/>
          </a:bodyPr>
          <a:lstStyle/>
          <a:p>
            <a:r>
              <a:rPr lang="hr-HR" sz="2400" dirty="0"/>
              <a:t>S</a:t>
            </a:r>
            <a:r>
              <a:rPr lang="hr-HR" sz="2400" dirty="0" smtClean="0"/>
              <a:t>tates and territories</a:t>
            </a:r>
            <a:endParaRPr lang="hr-HR" sz="2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050" y="887338"/>
            <a:ext cx="5111750" cy="4624536"/>
          </a:xfrm>
        </p:spPr>
      </p:pic>
      <p:sp>
        <p:nvSpPr>
          <p:cNvPr id="4" name="Text Placeholder 3"/>
          <p:cNvSpPr>
            <a:spLocks noGrp="1"/>
          </p:cNvSpPr>
          <p:nvPr>
            <p:ph type="body" sz="half" idx="2"/>
          </p:nvPr>
        </p:nvSpPr>
        <p:spPr>
          <a:xfrm>
            <a:off x="467544" y="836712"/>
            <a:ext cx="2997969" cy="5289451"/>
          </a:xfrm>
        </p:spPr>
        <p:txBody>
          <a:bodyPr>
            <a:noAutofit/>
          </a:bodyPr>
          <a:lstStyle/>
          <a:p>
            <a:r>
              <a:rPr lang="hr-HR" sz="2400" b="1" i="1" dirty="0" smtClean="0"/>
              <a:t>Australia has six states- </a:t>
            </a:r>
            <a:r>
              <a:rPr lang="hr-HR" sz="2400" b="1" i="1" dirty="0" smtClean="0">
                <a:solidFill>
                  <a:schemeClr val="accent2"/>
                </a:solidFill>
              </a:rPr>
              <a:t>New South Wales(NSW), Queensland(QLD), South Australia(SA), Tasmania(TAS), Victoria(VIC) and Western Australia(WA)</a:t>
            </a:r>
            <a:r>
              <a:rPr lang="hr-HR" sz="2400" b="1" i="1" dirty="0" smtClean="0"/>
              <a:t>- and two major mainland territories- the </a:t>
            </a:r>
            <a:r>
              <a:rPr lang="hr-HR" sz="2400" b="1" i="1" dirty="0" smtClean="0">
                <a:solidFill>
                  <a:schemeClr val="accent2"/>
                </a:solidFill>
              </a:rPr>
              <a:t>Australian Capital Territory(ACT) and the Northern Territory(NT)</a:t>
            </a:r>
            <a:endParaRPr lang="hr-HR" sz="2400" b="1" i="1" dirty="0">
              <a:solidFill>
                <a:schemeClr val="accent2"/>
              </a:solidFill>
            </a:endParaRPr>
          </a:p>
        </p:txBody>
      </p:sp>
    </p:spTree>
    <p:extLst>
      <p:ext uri="{BB962C8B-B14F-4D97-AF65-F5344CB8AC3E}">
        <p14:creationId xmlns:p14="http://schemas.microsoft.com/office/powerpoint/2010/main" val="504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smtClean="0"/>
              <a:t>Melbourne </a:t>
            </a:r>
            <a:endParaRPr lang="hr-HR"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1718" y="1284985"/>
            <a:ext cx="8314738" cy="3512167"/>
          </a:xfrm>
        </p:spPr>
      </p:pic>
    </p:spTree>
    <p:extLst>
      <p:ext uri="{BB962C8B-B14F-4D97-AF65-F5344CB8AC3E}">
        <p14:creationId xmlns:p14="http://schemas.microsoft.com/office/powerpoint/2010/main" val="39163889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smtClean="0"/>
              <a:t>Melbourne</a:t>
            </a:r>
            <a:endParaRPr lang="hr-HR" dirty="0"/>
          </a:p>
        </p:txBody>
      </p:sp>
      <p:sp>
        <p:nvSpPr>
          <p:cNvPr id="5" name="Text Placeholder 4"/>
          <p:cNvSpPr>
            <a:spLocks noGrp="1"/>
          </p:cNvSpPr>
          <p:nvPr>
            <p:ph type="body" idx="1"/>
          </p:nvPr>
        </p:nvSpPr>
        <p:spPr/>
        <p:txBody>
          <a:bodyPr/>
          <a:lstStyle/>
          <a:p>
            <a:endParaRPr lang="hr-HR"/>
          </a:p>
        </p:txBody>
      </p:sp>
      <p:sp>
        <p:nvSpPr>
          <p:cNvPr id="7" name="Text Placeholder 6"/>
          <p:cNvSpPr>
            <a:spLocks noGrp="1"/>
          </p:cNvSpPr>
          <p:nvPr>
            <p:ph type="body" sz="quarter" idx="3"/>
          </p:nvPr>
        </p:nvSpPr>
        <p:spPr/>
        <p:txBody>
          <a:bodyPr/>
          <a:lstStyle/>
          <a:p>
            <a:endParaRPr lang="hr-HR"/>
          </a:p>
        </p:txBody>
      </p:sp>
      <p:pic>
        <p:nvPicPr>
          <p:cNvPr id="12" name="Content Placeholder 11"/>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860031" y="2420888"/>
            <a:ext cx="3600401" cy="3536388"/>
          </a:xfrm>
        </p:spPr>
      </p:pic>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8020" y="2454061"/>
            <a:ext cx="3573940" cy="3495219"/>
          </a:xfrm>
        </p:spPr>
      </p:pic>
    </p:spTree>
    <p:extLst>
      <p:ext uri="{BB962C8B-B14F-4D97-AF65-F5344CB8AC3E}">
        <p14:creationId xmlns:p14="http://schemas.microsoft.com/office/powerpoint/2010/main" val="7953443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smtClean="0"/>
              <a:t>Melbourne</a:t>
            </a:r>
            <a:endParaRPr lang="hr-HR" b="1" dirty="0"/>
          </a:p>
        </p:txBody>
      </p:sp>
      <p:sp>
        <p:nvSpPr>
          <p:cNvPr id="3" name="Content Placeholder 2"/>
          <p:cNvSpPr>
            <a:spLocks noGrp="1"/>
          </p:cNvSpPr>
          <p:nvPr>
            <p:ph idx="1"/>
          </p:nvPr>
        </p:nvSpPr>
        <p:spPr/>
        <p:txBody>
          <a:bodyPr/>
          <a:lstStyle/>
          <a:p>
            <a:r>
              <a:rPr lang="en-US" b="1" i="1" dirty="0">
                <a:solidFill>
                  <a:srgbClr val="C00000"/>
                </a:solidFill>
              </a:rPr>
              <a:t>Melbourne (</a:t>
            </a:r>
            <a:r>
              <a:rPr lang="en-US" b="1" i="1" dirty="0">
                <a:solidFill>
                  <a:srgbClr val="C00000"/>
                </a:solidFill>
                <a:hlinkClick r:id="rId2" tooltip="Help:IPA for English"/>
              </a:rPr>
              <a:t>/</a:t>
            </a:r>
            <a:r>
              <a:rPr lang="en-US" b="1" i="1" dirty="0">
                <a:solidFill>
                  <a:srgbClr val="C00000"/>
                </a:solidFill>
                <a:hlinkClick r:id="rId3" tooltip="Help:IPA for English"/>
              </a:rPr>
              <a:t>ˈ</a:t>
            </a:r>
            <a:r>
              <a:rPr lang="en-US" b="1" i="1" dirty="0" err="1">
                <a:solidFill>
                  <a:srgbClr val="C00000"/>
                </a:solidFill>
                <a:hlinkClick r:id="rId3" tooltip="Help:IPA for English"/>
              </a:rPr>
              <a:t>mɛlbən</a:t>
            </a:r>
            <a:r>
              <a:rPr lang="en-US" b="1" i="1" dirty="0">
                <a:solidFill>
                  <a:srgbClr val="C00000"/>
                </a:solidFill>
                <a:hlinkClick r:id="rId2" tooltip="Help:IPA for English"/>
              </a:rPr>
              <a:t>/</a:t>
            </a:r>
            <a:r>
              <a:rPr lang="en-US" b="1" i="1" dirty="0">
                <a:solidFill>
                  <a:srgbClr val="C00000"/>
                </a:solidFill>
              </a:rPr>
              <a:t>)</a:t>
            </a:r>
            <a:r>
              <a:rPr lang="en-US" b="1" i="1" baseline="30000" dirty="0">
                <a:solidFill>
                  <a:srgbClr val="C00000"/>
                </a:solidFill>
                <a:hlinkClick r:id="rId4"/>
              </a:rPr>
              <a:t>[4]</a:t>
            </a:r>
            <a:r>
              <a:rPr lang="en-US" b="1" i="1" baseline="30000" dirty="0">
                <a:solidFill>
                  <a:srgbClr val="C00000"/>
                </a:solidFill>
                <a:hlinkClick r:id="rId5"/>
              </a:rPr>
              <a:t>[5]</a:t>
            </a:r>
            <a:r>
              <a:rPr lang="en-US" b="1" i="1" dirty="0">
                <a:solidFill>
                  <a:srgbClr val="C00000"/>
                </a:solidFill>
              </a:rPr>
              <a:t> is the capital and most populous city in the state of </a:t>
            </a:r>
            <a:r>
              <a:rPr lang="en-US" b="1" i="1" dirty="0">
                <a:solidFill>
                  <a:srgbClr val="C00000"/>
                </a:solidFill>
                <a:hlinkClick r:id="rId6" tooltip="Victoria (Australia)"/>
              </a:rPr>
              <a:t>Victoria</a:t>
            </a:r>
            <a:r>
              <a:rPr lang="en-US" b="1" i="1" dirty="0">
                <a:solidFill>
                  <a:srgbClr val="C00000"/>
                </a:solidFill>
              </a:rPr>
              <a:t>, and the </a:t>
            </a:r>
            <a:r>
              <a:rPr lang="en-US" b="1" i="1" dirty="0">
                <a:solidFill>
                  <a:srgbClr val="C00000"/>
                </a:solidFill>
                <a:hlinkClick r:id="rId7" tooltip="List of cities in Australia by population"/>
              </a:rPr>
              <a:t>second most </a:t>
            </a:r>
            <a:r>
              <a:rPr lang="en-US" b="1" i="1" dirty="0" smtClean="0">
                <a:solidFill>
                  <a:srgbClr val="C00000"/>
                </a:solidFill>
                <a:hlinkClick r:id="rId7" tooltip="List of cities in Australia by population"/>
              </a:rPr>
              <a:t>populous </a:t>
            </a:r>
            <a:r>
              <a:rPr lang="en-US" b="1" i="1" dirty="0">
                <a:solidFill>
                  <a:srgbClr val="C00000"/>
                </a:solidFill>
                <a:hlinkClick r:id="rId7" tooltip="List of cities in Australia by population"/>
              </a:rPr>
              <a:t>city</a:t>
            </a:r>
            <a:r>
              <a:rPr lang="en-US" b="1" i="1" dirty="0">
                <a:solidFill>
                  <a:srgbClr val="C00000"/>
                </a:solidFill>
              </a:rPr>
              <a:t> in </a:t>
            </a:r>
            <a:r>
              <a:rPr lang="en-US" b="1" i="1" dirty="0" smtClean="0">
                <a:solidFill>
                  <a:srgbClr val="C00000"/>
                </a:solidFill>
                <a:hlinkClick r:id="rId8" tooltip="Australia"/>
              </a:rPr>
              <a:t>Australi</a:t>
            </a:r>
            <a:r>
              <a:rPr lang="en-US" b="1" i="1" dirty="0" smtClean="0">
                <a:hlinkClick r:id="rId8" tooltip="Australia"/>
              </a:rPr>
              <a:t>a</a:t>
            </a:r>
            <a:r>
              <a:rPr lang="hr-HR" b="1" i="1" dirty="0" smtClean="0"/>
              <a:t>.</a:t>
            </a:r>
          </a:p>
          <a:p>
            <a:r>
              <a:rPr lang="en-US" b="1" i="1" dirty="0">
                <a:solidFill>
                  <a:srgbClr val="C00000"/>
                </a:solidFill>
              </a:rPr>
              <a:t>It is located on the large natural bay of </a:t>
            </a:r>
            <a:r>
              <a:rPr lang="en-US" b="1" i="1" dirty="0">
                <a:solidFill>
                  <a:srgbClr val="C00000"/>
                </a:solidFill>
                <a:hlinkClick r:id="rId9" tooltip="Port Phillip"/>
              </a:rPr>
              <a:t>Port Phillip</a:t>
            </a:r>
            <a:r>
              <a:rPr lang="en-US" b="1" i="1" dirty="0">
                <a:solidFill>
                  <a:srgbClr val="C00000"/>
                </a:solidFill>
              </a:rPr>
              <a:t>, with its City Centre situated at the northernmost point of the bay – near to the estuary of the </a:t>
            </a:r>
            <a:r>
              <a:rPr lang="en-US" b="1" i="1" dirty="0" err="1">
                <a:solidFill>
                  <a:srgbClr val="C00000"/>
                </a:solidFill>
                <a:hlinkClick r:id="rId10" tooltip="Yarra River"/>
              </a:rPr>
              <a:t>Yarra</a:t>
            </a:r>
            <a:r>
              <a:rPr lang="en-US" b="1" i="1" dirty="0">
                <a:solidFill>
                  <a:srgbClr val="C00000"/>
                </a:solidFill>
                <a:hlinkClick r:id="rId10" tooltip="Yarra River"/>
              </a:rPr>
              <a:t> River</a:t>
            </a:r>
            <a:r>
              <a:rPr lang="en-US" b="1" i="1" dirty="0">
                <a:solidFill>
                  <a:srgbClr val="C00000"/>
                </a:solidFill>
              </a:rPr>
              <a:t>.</a:t>
            </a:r>
            <a:endParaRPr lang="hr-HR" b="1" i="1" dirty="0">
              <a:solidFill>
                <a:srgbClr val="C00000"/>
              </a:solidFill>
            </a:endParaRPr>
          </a:p>
        </p:txBody>
      </p:sp>
    </p:spTree>
    <p:extLst>
      <p:ext uri="{BB962C8B-B14F-4D97-AF65-F5344CB8AC3E}">
        <p14:creationId xmlns:p14="http://schemas.microsoft.com/office/powerpoint/2010/main" val="21421912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b="1" dirty="0" smtClean="0"/>
              <a:t>Melbourne</a:t>
            </a:r>
            <a:endParaRPr lang="hr-HR" b="1" dirty="0"/>
          </a:p>
        </p:txBody>
      </p:sp>
      <p:sp>
        <p:nvSpPr>
          <p:cNvPr id="5" name="Content Placeholder 4"/>
          <p:cNvSpPr>
            <a:spLocks noGrp="1"/>
          </p:cNvSpPr>
          <p:nvPr>
            <p:ph idx="1"/>
          </p:nvPr>
        </p:nvSpPr>
        <p:spPr/>
        <p:txBody>
          <a:bodyPr/>
          <a:lstStyle/>
          <a:p>
            <a:r>
              <a:rPr lang="en-US" b="1" dirty="0">
                <a:solidFill>
                  <a:srgbClr val="C00000"/>
                </a:solidFill>
              </a:rPr>
              <a:t>Founded on 30 August 1835 (in what was then the Colony of </a:t>
            </a:r>
            <a:r>
              <a:rPr lang="en-US" b="1" dirty="0">
                <a:solidFill>
                  <a:srgbClr val="C00000"/>
                </a:solidFill>
                <a:hlinkClick r:id="rId2" tooltip="New South Wales"/>
              </a:rPr>
              <a:t>New South Wales</a:t>
            </a:r>
            <a:r>
              <a:rPr lang="en-US" b="1" dirty="0">
                <a:solidFill>
                  <a:srgbClr val="C00000"/>
                </a:solidFill>
              </a:rPr>
              <a:t>), by settlers from </a:t>
            </a:r>
            <a:r>
              <a:rPr lang="en-US" b="1" dirty="0">
                <a:solidFill>
                  <a:srgbClr val="C00000"/>
                </a:solidFill>
                <a:hlinkClick r:id="rId3" tooltip="Launceston, Tasmania"/>
              </a:rPr>
              <a:t>Launceston</a:t>
            </a:r>
            <a:r>
              <a:rPr lang="en-US" b="1" dirty="0">
                <a:solidFill>
                  <a:srgbClr val="C00000"/>
                </a:solidFill>
              </a:rPr>
              <a:t> in </a:t>
            </a:r>
            <a:r>
              <a:rPr lang="en-US" b="1" dirty="0">
                <a:solidFill>
                  <a:srgbClr val="C00000"/>
                </a:solidFill>
                <a:hlinkClick r:id="rId4" tooltip="Van Diemen's Land"/>
              </a:rPr>
              <a:t>Van Diemen's </a:t>
            </a:r>
            <a:r>
              <a:rPr lang="en-US" b="1" dirty="0" smtClean="0">
                <a:solidFill>
                  <a:srgbClr val="C00000"/>
                </a:solidFill>
                <a:hlinkClick r:id="rId4" tooltip="Van Diemen's Land"/>
              </a:rPr>
              <a:t>Land</a:t>
            </a:r>
            <a:r>
              <a:rPr lang="hr-HR" b="1" dirty="0" smtClean="0">
                <a:solidFill>
                  <a:srgbClr val="C00000"/>
                </a:solidFill>
              </a:rPr>
              <a:t>.</a:t>
            </a:r>
          </a:p>
          <a:p>
            <a:r>
              <a:rPr lang="en-US" b="1" dirty="0">
                <a:solidFill>
                  <a:srgbClr val="C00000"/>
                </a:solidFill>
              </a:rPr>
              <a:t>It was declared a city by </a:t>
            </a:r>
            <a:r>
              <a:rPr lang="en-US" b="1" dirty="0">
                <a:solidFill>
                  <a:srgbClr val="C00000"/>
                </a:solidFill>
                <a:hlinkClick r:id="rId5" tooltip="Queen Victoria"/>
              </a:rPr>
              <a:t>Queen Victoria</a:t>
            </a:r>
            <a:r>
              <a:rPr lang="en-US" b="1" dirty="0">
                <a:solidFill>
                  <a:srgbClr val="C00000"/>
                </a:solidFill>
              </a:rPr>
              <a:t> in 1847,</a:t>
            </a:r>
            <a:r>
              <a:rPr lang="en-US" b="1" baseline="30000" dirty="0">
                <a:solidFill>
                  <a:srgbClr val="C00000"/>
                </a:solidFill>
                <a:hlinkClick r:id="rId6"/>
              </a:rPr>
              <a:t>[18]</a:t>
            </a:r>
            <a:r>
              <a:rPr lang="en-US" b="1" dirty="0">
                <a:solidFill>
                  <a:srgbClr val="C00000"/>
                </a:solidFill>
              </a:rPr>
              <a:t> before becoming the capital city of the newly created Colony of Victoria in 1851</a:t>
            </a:r>
            <a:r>
              <a:rPr lang="en-US" dirty="0"/>
              <a:t>.</a:t>
            </a:r>
            <a:endParaRPr lang="hr-HR" b="1" dirty="0">
              <a:solidFill>
                <a:srgbClr val="C00000"/>
              </a:solidFill>
            </a:endParaRPr>
          </a:p>
        </p:txBody>
      </p:sp>
    </p:spTree>
    <p:extLst>
      <p:ext uri="{BB962C8B-B14F-4D97-AF65-F5344CB8AC3E}">
        <p14:creationId xmlns:p14="http://schemas.microsoft.com/office/powerpoint/2010/main" val="11059401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850106"/>
          </a:xfrm>
        </p:spPr>
        <p:txBody>
          <a:bodyPr>
            <a:noAutofit/>
          </a:bodyPr>
          <a:lstStyle/>
          <a:p>
            <a:r>
              <a:rPr lang="hr-HR" sz="2800" b="1" dirty="0" smtClean="0"/>
              <a:t>Melbourne</a:t>
            </a:r>
            <a:r>
              <a:rPr lang="hr-HR" sz="2400" b="1" i="1" dirty="0" smtClean="0">
                <a:solidFill>
                  <a:srgbClr val="C00000"/>
                </a:solidFill>
              </a:rPr>
              <a:t/>
            </a:r>
            <a:br>
              <a:rPr lang="hr-HR" sz="2400" b="1" i="1" dirty="0" smtClean="0">
                <a:solidFill>
                  <a:srgbClr val="C00000"/>
                </a:solidFill>
              </a:rPr>
            </a:br>
            <a:endParaRPr lang="hr-HR" sz="2400" b="1" i="1" dirty="0">
              <a:solidFill>
                <a:srgbClr val="C00000"/>
              </a:solidFill>
            </a:endParaRPr>
          </a:p>
        </p:txBody>
      </p:sp>
      <p:sp>
        <p:nvSpPr>
          <p:cNvPr id="3" name="Content Placeholder 2"/>
          <p:cNvSpPr>
            <a:spLocks noGrp="1"/>
          </p:cNvSpPr>
          <p:nvPr>
            <p:ph idx="1"/>
          </p:nvPr>
        </p:nvSpPr>
        <p:spPr>
          <a:xfrm>
            <a:off x="539552" y="1412776"/>
            <a:ext cx="8147248" cy="4065315"/>
          </a:xfrm>
        </p:spPr>
        <p:txBody>
          <a:bodyPr>
            <a:normAutofit/>
          </a:bodyPr>
          <a:lstStyle/>
          <a:p>
            <a:r>
              <a:rPr lang="en-US" sz="2400" b="1" i="1" dirty="0" smtClean="0">
                <a:solidFill>
                  <a:srgbClr val="C00000"/>
                </a:solidFill>
                <a:ea typeface="+mj-ea"/>
                <a:cs typeface="+mj-cs"/>
              </a:rPr>
              <a:t>After </a:t>
            </a:r>
            <a:r>
              <a:rPr lang="en-US" sz="2400" b="1" i="1" dirty="0">
                <a:solidFill>
                  <a:srgbClr val="C00000"/>
                </a:solidFill>
                <a:ea typeface="+mj-ea"/>
                <a:cs typeface="+mj-cs"/>
              </a:rPr>
              <a:t>the </a:t>
            </a:r>
            <a:r>
              <a:rPr lang="en-US" sz="2400" b="1" i="1" dirty="0">
                <a:solidFill>
                  <a:srgbClr val="C00000"/>
                </a:solidFill>
                <a:ea typeface="+mj-ea"/>
                <a:cs typeface="+mj-cs"/>
                <a:hlinkClick r:id="rId2" tooltip="Federation of Australia"/>
              </a:rPr>
              <a:t>federation of Australia</a:t>
            </a:r>
            <a:r>
              <a:rPr lang="en-US" sz="2400" b="1" i="1" dirty="0">
                <a:solidFill>
                  <a:srgbClr val="C00000"/>
                </a:solidFill>
                <a:ea typeface="+mj-ea"/>
                <a:cs typeface="+mj-cs"/>
              </a:rPr>
              <a:t> in 1901, Melbourne served as the interim </a:t>
            </a:r>
            <a:r>
              <a:rPr lang="en-US" sz="2400" b="1" i="1" dirty="0">
                <a:solidFill>
                  <a:srgbClr val="C00000"/>
                </a:solidFill>
                <a:ea typeface="+mj-ea"/>
                <a:cs typeface="+mj-cs"/>
                <a:hlinkClick r:id="rId3" tooltip="Seat of government"/>
              </a:rPr>
              <a:t>seat of government</a:t>
            </a:r>
            <a:r>
              <a:rPr lang="en-US" sz="2400" b="1" i="1" dirty="0">
                <a:solidFill>
                  <a:srgbClr val="C00000"/>
                </a:solidFill>
                <a:ea typeface="+mj-ea"/>
                <a:cs typeface="+mj-cs"/>
              </a:rPr>
              <a:t> for the newly created nation of Australia until 1927.</a:t>
            </a:r>
            <a:r>
              <a:rPr lang="en-US" sz="2400" b="1" i="1" baseline="30000" dirty="0">
                <a:solidFill>
                  <a:srgbClr val="C00000"/>
                </a:solidFill>
                <a:ea typeface="+mj-ea"/>
                <a:cs typeface="+mj-cs"/>
                <a:hlinkClick r:id="rId4"/>
              </a:rPr>
              <a:t>[20</a:t>
            </a:r>
            <a:r>
              <a:rPr lang="en-US" sz="2400" b="1" i="1" baseline="30000" dirty="0" smtClean="0">
                <a:solidFill>
                  <a:srgbClr val="C00000"/>
                </a:solidFill>
                <a:ea typeface="+mj-ea"/>
                <a:cs typeface="+mj-cs"/>
                <a:hlinkClick r:id="rId4"/>
              </a:rPr>
              <a:t>]</a:t>
            </a:r>
            <a:endParaRPr lang="hr-HR" sz="2400" b="1" i="1" baseline="30000" dirty="0" smtClean="0">
              <a:solidFill>
                <a:srgbClr val="C00000"/>
              </a:solidFill>
              <a:ea typeface="+mj-ea"/>
              <a:cs typeface="+mj-cs"/>
            </a:endParaRPr>
          </a:p>
          <a:p>
            <a:r>
              <a:rPr lang="en-US" sz="2400" b="1" i="1" dirty="0">
                <a:solidFill>
                  <a:srgbClr val="C00000"/>
                </a:solidFill>
              </a:rPr>
              <a:t>At the time of Australia's </a:t>
            </a:r>
            <a:r>
              <a:rPr lang="en-US" sz="2400" b="1" i="1" dirty="0">
                <a:solidFill>
                  <a:srgbClr val="C00000"/>
                </a:solidFill>
                <a:hlinkClick r:id="rId2" tooltip="Federation of Australia"/>
              </a:rPr>
              <a:t>federation</a:t>
            </a:r>
            <a:r>
              <a:rPr lang="en-US" sz="2400" b="1" i="1" dirty="0">
                <a:solidFill>
                  <a:srgbClr val="C00000"/>
                </a:solidFill>
              </a:rPr>
              <a:t> on 1 January 1901, Melbourne became the seat of government of the federation. The first federal parliament was convened on 9 May 1901 in the Royal Exhibition Building, subsequently moving to the Victorian Parliament House where it was located until 1927, when it was moved to </a:t>
            </a:r>
            <a:r>
              <a:rPr lang="en-US" sz="2400" b="1" i="1" dirty="0">
                <a:solidFill>
                  <a:srgbClr val="C00000"/>
                </a:solidFill>
                <a:hlinkClick r:id="rId5" tooltip="Canberra"/>
              </a:rPr>
              <a:t>Canberra</a:t>
            </a:r>
            <a:r>
              <a:rPr lang="en-US" sz="2400" b="1" i="1" dirty="0">
                <a:solidFill>
                  <a:srgbClr val="C00000"/>
                </a:solidFill>
              </a:rPr>
              <a:t>. </a:t>
            </a:r>
            <a:endParaRPr lang="hr-HR" sz="2400" b="1" i="1" dirty="0">
              <a:solidFill>
                <a:srgbClr val="C00000"/>
              </a:solidFill>
            </a:endParaRPr>
          </a:p>
          <a:p>
            <a:endParaRPr lang="hr-HR" sz="2400" b="1" i="1" dirty="0">
              <a:solidFill>
                <a:srgbClr val="C00000"/>
              </a:solidFill>
            </a:endParaRPr>
          </a:p>
        </p:txBody>
      </p:sp>
    </p:spTree>
    <p:extLst>
      <p:ext uri="{BB962C8B-B14F-4D97-AF65-F5344CB8AC3E}">
        <p14:creationId xmlns:p14="http://schemas.microsoft.com/office/powerpoint/2010/main" val="30091794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C00000"/>
                </a:solidFill>
                <a:hlinkClick r:id="rId2" tooltip="The Big Picture (painting)"/>
              </a:rPr>
              <a:t>The Big Picture</a:t>
            </a:r>
            <a:r>
              <a:rPr lang="en-US" sz="2800" b="1" dirty="0">
                <a:solidFill>
                  <a:srgbClr val="C00000"/>
                </a:solidFill>
              </a:rPr>
              <a:t>, the opening of the first </a:t>
            </a:r>
            <a:r>
              <a:rPr lang="en-US" sz="2800" b="1" dirty="0">
                <a:solidFill>
                  <a:srgbClr val="C00000"/>
                </a:solidFill>
                <a:hlinkClick r:id="rId3" tooltip="Parliament of Australia"/>
              </a:rPr>
              <a:t>Parliament of Australia</a:t>
            </a:r>
            <a:r>
              <a:rPr lang="en-US" sz="2800" b="1" dirty="0">
                <a:solidFill>
                  <a:srgbClr val="C00000"/>
                </a:solidFill>
              </a:rPr>
              <a:t> on 9 May 1901, painted by </a:t>
            </a:r>
            <a:r>
              <a:rPr lang="en-US" sz="2800" b="1" dirty="0">
                <a:solidFill>
                  <a:srgbClr val="C00000"/>
                </a:solidFill>
                <a:hlinkClick r:id="rId4" tooltip="Tom Roberts"/>
              </a:rPr>
              <a:t>Tom Roberts</a:t>
            </a:r>
            <a:endParaRPr lang="hr-HR" sz="2800" b="1" dirty="0">
              <a:solidFill>
                <a:srgbClr val="C00000"/>
              </a:solidFill>
            </a:endParaRPr>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215618" y="1669926"/>
            <a:ext cx="6164693" cy="3866944"/>
          </a:xfrm>
        </p:spPr>
      </p:pic>
    </p:spTree>
    <p:extLst>
      <p:ext uri="{BB962C8B-B14F-4D97-AF65-F5344CB8AC3E}">
        <p14:creationId xmlns:p14="http://schemas.microsoft.com/office/powerpoint/2010/main" val="24915678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Melbourne skyline at night</a:t>
            </a:r>
            <a:endParaRPr lang="hr-H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254" y="1910884"/>
            <a:ext cx="8024154" cy="2742252"/>
          </a:xfrm>
        </p:spPr>
      </p:pic>
    </p:spTree>
    <p:extLst>
      <p:ext uri="{BB962C8B-B14F-4D97-AF65-F5344CB8AC3E}">
        <p14:creationId xmlns:p14="http://schemas.microsoft.com/office/powerpoint/2010/main" val="821161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hr-HR" sz="2800" b="1" i="1" dirty="0" smtClean="0">
                <a:solidFill>
                  <a:srgbClr val="C00000"/>
                </a:solidFill>
              </a:rPr>
              <a:t>On 1 January1901, the six colonies federated, forming the Commonwealth of Australia.</a:t>
            </a:r>
            <a:endParaRPr lang="hr-HR" sz="2800" b="1" i="1" dirty="0">
              <a:solidFill>
                <a:srgbClr val="C00000"/>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05781"/>
            <a:ext cx="8229600" cy="4114800"/>
          </a:xfrm>
        </p:spPr>
      </p:pic>
    </p:spTree>
    <p:extLst>
      <p:ext uri="{BB962C8B-B14F-4D97-AF65-F5344CB8AC3E}">
        <p14:creationId xmlns:p14="http://schemas.microsoft.com/office/powerpoint/2010/main" val="902424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1" y="692696"/>
            <a:ext cx="2458615" cy="742404"/>
          </a:xfrm>
        </p:spPr>
        <p:txBody>
          <a:bodyPr>
            <a:normAutofit fontScale="90000"/>
          </a:bodyPr>
          <a:lstStyle/>
          <a:p>
            <a:r>
              <a:rPr lang="hr-HR" sz="2400" dirty="0" smtClean="0"/>
              <a:t>Indigenous Australians</a:t>
            </a:r>
            <a:endParaRPr lang="hr-HR" sz="2400" dirty="0"/>
          </a:p>
        </p:txBody>
      </p:sp>
      <p:sp>
        <p:nvSpPr>
          <p:cNvPr id="12" name="Text Placeholder 11"/>
          <p:cNvSpPr>
            <a:spLocks noGrp="1"/>
          </p:cNvSpPr>
          <p:nvPr>
            <p:ph type="body" sz="half" idx="2"/>
          </p:nvPr>
        </p:nvSpPr>
        <p:spPr/>
        <p:txBody>
          <a:bodyPr>
            <a:normAutofit/>
          </a:bodyPr>
          <a:lstStyle/>
          <a:p>
            <a:r>
              <a:rPr lang="hr-HR" sz="2400" b="1" i="1" dirty="0" smtClean="0">
                <a:solidFill>
                  <a:srgbClr val="C00000"/>
                </a:solidFill>
              </a:rPr>
              <a:t>For at least 40.000 years before the first British settlement in the late 18th century Australia was inhabited by indigenous Australians.</a:t>
            </a:r>
            <a:endParaRPr lang="hr-HR" sz="2400" b="1" i="1" dirty="0">
              <a:solidFill>
                <a:srgbClr val="C00000"/>
              </a:solidFill>
            </a:endParaRP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75743" y="980728"/>
            <a:ext cx="5395015" cy="3744416"/>
          </a:xfrm>
        </p:spPr>
      </p:pic>
    </p:spTree>
    <p:extLst>
      <p:ext uri="{BB962C8B-B14F-4D97-AF65-F5344CB8AC3E}">
        <p14:creationId xmlns:p14="http://schemas.microsoft.com/office/powerpoint/2010/main" val="184869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7" y="548680"/>
            <a:ext cx="2808312" cy="802010"/>
          </a:xfrm>
        </p:spPr>
        <p:txBody>
          <a:bodyPr>
            <a:normAutofit/>
          </a:bodyPr>
          <a:lstStyle/>
          <a:p>
            <a:r>
              <a:rPr lang="hr-HR" sz="2400" i="1" dirty="0" smtClean="0"/>
              <a:t>Aborigines</a:t>
            </a:r>
            <a:endParaRPr lang="hr-HR" sz="2400" i="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4005" y="1268760"/>
            <a:ext cx="5302229" cy="3528392"/>
          </a:xfrm>
        </p:spPr>
      </p:pic>
      <p:sp>
        <p:nvSpPr>
          <p:cNvPr id="4" name="Text Placeholder 3"/>
          <p:cNvSpPr>
            <a:spLocks noGrp="1"/>
          </p:cNvSpPr>
          <p:nvPr>
            <p:ph type="body" sz="half" idx="2"/>
          </p:nvPr>
        </p:nvSpPr>
        <p:spPr/>
        <p:txBody>
          <a:bodyPr>
            <a:normAutofit/>
          </a:bodyPr>
          <a:lstStyle/>
          <a:p>
            <a:r>
              <a:rPr lang="hr-HR" sz="2400" b="1" i="1" dirty="0" smtClean="0">
                <a:solidFill>
                  <a:srgbClr val="C00000"/>
                </a:solidFill>
              </a:rPr>
              <a:t>Aborigines were nomads. They moved from place to place looking for food.</a:t>
            </a:r>
            <a:endParaRPr lang="hr-HR" sz="2400" b="1" i="1" dirty="0">
              <a:solidFill>
                <a:srgbClr val="C00000"/>
              </a:solidFill>
            </a:endParaRPr>
          </a:p>
        </p:txBody>
      </p:sp>
    </p:spTree>
    <p:extLst>
      <p:ext uri="{BB962C8B-B14F-4D97-AF65-F5344CB8AC3E}">
        <p14:creationId xmlns:p14="http://schemas.microsoft.com/office/powerpoint/2010/main" val="266407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heel(1)">
                                      <p:cBhvr>
                                        <p:cTn id="13"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836712"/>
            <a:ext cx="2376264" cy="598388"/>
          </a:xfrm>
        </p:spPr>
        <p:txBody>
          <a:bodyPr>
            <a:noAutofit/>
          </a:bodyPr>
          <a:lstStyle/>
          <a:p>
            <a:r>
              <a:rPr lang="hr-HR" sz="2400" dirty="0" smtClean="0"/>
              <a:t>The Dreamtime</a:t>
            </a:r>
            <a:endParaRPr lang="hr-HR" sz="2400" dirty="0"/>
          </a:p>
        </p:txBody>
      </p:sp>
      <p:sp>
        <p:nvSpPr>
          <p:cNvPr id="4" name="Text Placeholder 3"/>
          <p:cNvSpPr>
            <a:spLocks noGrp="1"/>
          </p:cNvSpPr>
          <p:nvPr>
            <p:ph type="body" sz="half" idx="2"/>
          </p:nvPr>
        </p:nvSpPr>
        <p:spPr>
          <a:xfrm>
            <a:off x="395536" y="1772816"/>
            <a:ext cx="3069977" cy="4353347"/>
          </a:xfrm>
        </p:spPr>
        <p:txBody>
          <a:bodyPr>
            <a:normAutofit/>
          </a:bodyPr>
          <a:lstStyle/>
          <a:p>
            <a:r>
              <a:rPr lang="hr-HR" sz="2400" b="1" i="1" dirty="0" smtClean="0">
                <a:solidFill>
                  <a:srgbClr val="C00000"/>
                </a:solidFill>
              </a:rPr>
              <a:t>Aborigines believed that ,once in the past powerful spirits created the land and the people. This time of creation is called the Dreamtime.</a:t>
            </a:r>
            <a:endParaRPr lang="hr-HR" sz="2400" b="1" i="1" dirty="0">
              <a:solidFill>
                <a:srgbClr val="C00000"/>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0925" y="1599406"/>
            <a:ext cx="5080000" cy="3200400"/>
          </a:xfrm>
        </p:spPr>
      </p:pic>
    </p:spTree>
    <p:extLst>
      <p:ext uri="{BB962C8B-B14F-4D97-AF65-F5344CB8AC3E}">
        <p14:creationId xmlns:p14="http://schemas.microsoft.com/office/powerpoint/2010/main" val="49511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heel(1)">
                                      <p:cBhvr>
                                        <p:cTn id="13"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476672"/>
            <a:ext cx="2736304" cy="720080"/>
          </a:xfrm>
        </p:spPr>
        <p:txBody>
          <a:bodyPr>
            <a:noAutofit/>
          </a:bodyPr>
          <a:lstStyle/>
          <a:p>
            <a:r>
              <a:rPr lang="hr-HR" sz="2400" dirty="0" smtClean="0"/>
              <a:t>The arrival of white settlers</a:t>
            </a:r>
            <a:endParaRPr lang="hr-HR" sz="2400" dirty="0"/>
          </a:p>
        </p:txBody>
      </p:sp>
      <p:sp>
        <p:nvSpPr>
          <p:cNvPr id="4" name="Text Placeholder 3"/>
          <p:cNvSpPr>
            <a:spLocks noGrp="1"/>
          </p:cNvSpPr>
          <p:nvPr>
            <p:ph type="body" sz="half" idx="2"/>
          </p:nvPr>
        </p:nvSpPr>
        <p:spPr/>
        <p:txBody>
          <a:bodyPr>
            <a:normAutofit/>
          </a:bodyPr>
          <a:lstStyle/>
          <a:p>
            <a:r>
              <a:rPr lang="hr-HR" sz="2400" b="1" i="1" dirty="0" smtClean="0">
                <a:solidFill>
                  <a:srgbClr val="C00000"/>
                </a:solidFill>
              </a:rPr>
              <a:t>When white settlers arrived, they took away the land from the Aborigines  and destroyed their way of life.</a:t>
            </a:r>
            <a:endParaRPr lang="hr-HR" sz="2400" b="1" i="1" dirty="0">
              <a:solidFill>
                <a:srgbClr val="C00000"/>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1402" y="684734"/>
            <a:ext cx="5704579" cy="3968402"/>
          </a:xfrm>
        </p:spPr>
      </p:pic>
    </p:spTree>
    <p:extLst>
      <p:ext uri="{BB962C8B-B14F-4D97-AF65-F5344CB8AC3E}">
        <p14:creationId xmlns:p14="http://schemas.microsoft.com/office/powerpoint/2010/main" val="344955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1" y="332656"/>
            <a:ext cx="2952328" cy="864096"/>
          </a:xfrm>
        </p:spPr>
        <p:txBody>
          <a:bodyPr>
            <a:noAutofit/>
          </a:bodyPr>
          <a:lstStyle/>
          <a:p>
            <a:r>
              <a:rPr lang="hr-HR" sz="2400" dirty="0" smtClean="0"/>
              <a:t>European discovery of the continent</a:t>
            </a:r>
            <a:endParaRPr lang="hr-HR"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43125" y="202955"/>
            <a:ext cx="5617940" cy="5170261"/>
          </a:xfrm>
        </p:spPr>
      </p:pic>
      <p:sp>
        <p:nvSpPr>
          <p:cNvPr id="4" name="Text Placeholder 3"/>
          <p:cNvSpPr>
            <a:spLocks noGrp="1"/>
          </p:cNvSpPr>
          <p:nvPr>
            <p:ph type="body" sz="half" idx="2"/>
          </p:nvPr>
        </p:nvSpPr>
        <p:spPr>
          <a:xfrm>
            <a:off x="457201" y="1556792"/>
            <a:ext cx="2746648" cy="4569371"/>
          </a:xfrm>
        </p:spPr>
        <p:txBody>
          <a:bodyPr>
            <a:normAutofit/>
          </a:bodyPr>
          <a:lstStyle/>
          <a:p>
            <a:r>
              <a:rPr lang="hr-HR" sz="2000" b="1" i="1" dirty="0" smtClean="0">
                <a:solidFill>
                  <a:srgbClr val="C00000"/>
                </a:solidFill>
              </a:rPr>
              <a:t>After European discovery of the continent by Dutch explorers in 1606, Australia’s eastern half was claimed by Great Britain in 1770 and initially settled through penal transportation to the colony of New South Wales from 26 January 1788.</a:t>
            </a:r>
            <a:endParaRPr lang="hr-HR" sz="2000" b="1" i="1" dirty="0">
              <a:solidFill>
                <a:srgbClr val="C00000"/>
              </a:solidFill>
            </a:endParaRPr>
          </a:p>
        </p:txBody>
      </p:sp>
    </p:spTree>
    <p:extLst>
      <p:ext uri="{BB962C8B-B14F-4D97-AF65-F5344CB8AC3E}">
        <p14:creationId xmlns:p14="http://schemas.microsoft.com/office/powerpoint/2010/main" val="338695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3050"/>
            <a:ext cx="3069977" cy="707678"/>
          </a:xfrm>
        </p:spPr>
        <p:txBody>
          <a:bodyPr>
            <a:normAutofit/>
          </a:bodyPr>
          <a:lstStyle/>
          <a:p>
            <a:r>
              <a:rPr lang="hr-HR" sz="2400" dirty="0" smtClean="0"/>
              <a:t>First settlers</a:t>
            </a:r>
            <a:endParaRPr lang="hr-HR" sz="2400" dirty="0"/>
          </a:p>
        </p:txBody>
      </p:sp>
      <p:sp>
        <p:nvSpPr>
          <p:cNvPr id="4" name="Text Placeholder 3"/>
          <p:cNvSpPr>
            <a:spLocks noGrp="1"/>
          </p:cNvSpPr>
          <p:nvPr>
            <p:ph type="body" sz="half" idx="2"/>
          </p:nvPr>
        </p:nvSpPr>
        <p:spPr/>
        <p:txBody>
          <a:bodyPr>
            <a:normAutofit/>
          </a:bodyPr>
          <a:lstStyle/>
          <a:p>
            <a:r>
              <a:rPr lang="hr-HR" sz="2400" b="1" i="1" dirty="0" smtClean="0">
                <a:solidFill>
                  <a:srgbClr val="C00000"/>
                </a:solidFill>
              </a:rPr>
              <a:t>Most of the first settlers were convicts sent by the English government. They started the first colony on the „new” continent. It was called Sydney.</a:t>
            </a:r>
            <a:endParaRPr lang="hr-HR" sz="2400" b="1" i="1" dirty="0">
              <a:solidFill>
                <a:srgbClr val="C00000"/>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6082" y="836712"/>
            <a:ext cx="5295655" cy="4032448"/>
          </a:xfrm>
        </p:spPr>
      </p:pic>
    </p:spTree>
    <p:extLst>
      <p:ext uri="{BB962C8B-B14F-4D97-AF65-F5344CB8AC3E}">
        <p14:creationId xmlns:p14="http://schemas.microsoft.com/office/powerpoint/2010/main" val="313317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TotalTime>
  <Words>936</Words>
  <Application>Microsoft Office PowerPoint</Application>
  <PresentationFormat>Prikaz na zaslonu (4:3)</PresentationFormat>
  <Paragraphs>49</Paragraphs>
  <Slides>26</Slides>
  <Notes>0</Notes>
  <HiddenSlides>0</HiddenSlides>
  <MMClips>0</MMClips>
  <ScaleCrop>false</ScaleCrop>
  <HeadingPairs>
    <vt:vector size="4" baseType="variant">
      <vt:variant>
        <vt:lpstr>Tema</vt:lpstr>
      </vt:variant>
      <vt:variant>
        <vt:i4>1</vt:i4>
      </vt:variant>
      <vt:variant>
        <vt:lpstr>Naslovi slajdova</vt:lpstr>
      </vt:variant>
      <vt:variant>
        <vt:i4>26</vt:i4>
      </vt:variant>
    </vt:vector>
  </HeadingPairs>
  <TitlesOfParts>
    <vt:vector size="27" baseType="lpstr">
      <vt:lpstr>Office Theme</vt:lpstr>
      <vt:lpstr>Australia</vt:lpstr>
      <vt:lpstr>States and territories</vt:lpstr>
      <vt:lpstr>On 1 January1901, the six colonies federated, forming the Commonwealth of Australia.</vt:lpstr>
      <vt:lpstr>Indigenous Australians</vt:lpstr>
      <vt:lpstr>Aborigines</vt:lpstr>
      <vt:lpstr>The Dreamtime</vt:lpstr>
      <vt:lpstr>The arrival of white settlers</vt:lpstr>
      <vt:lpstr>European discovery of the continent</vt:lpstr>
      <vt:lpstr>First settlers</vt:lpstr>
      <vt:lpstr>Port Arthur is a small town and former convict settlement on the Tasman Peninsula, in Tasmania, Australia. Port Arthur is one of Australia's most significant heritage areas and an open air museum.</vt:lpstr>
      <vt:lpstr>Towns and cities </vt:lpstr>
      <vt:lpstr>Capital of Australia</vt:lpstr>
      <vt:lpstr>Construction of Canberra</vt:lpstr>
      <vt:lpstr>Canberra</vt:lpstr>
      <vt:lpstr>Canberra</vt:lpstr>
      <vt:lpstr>The largest cities</vt:lpstr>
      <vt:lpstr>Sydney</vt:lpstr>
      <vt:lpstr>Port Jackson </vt:lpstr>
      <vt:lpstr>Port Jackson</vt:lpstr>
      <vt:lpstr>Melbourne </vt:lpstr>
      <vt:lpstr>Melbourne</vt:lpstr>
      <vt:lpstr>Melbourne</vt:lpstr>
      <vt:lpstr>Melbourne</vt:lpstr>
      <vt:lpstr>Melbourne </vt:lpstr>
      <vt:lpstr>The Big Picture, the opening of the first Parliament of Australia on 9 May 1901, painted by Tom Roberts</vt:lpstr>
      <vt:lpstr>Melbourne skyline at night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Australia</dc:title>
  <dc:creator>Jerko</dc:creator>
  <cp:lastModifiedBy>User</cp:lastModifiedBy>
  <cp:revision>48</cp:revision>
  <dcterms:created xsi:type="dcterms:W3CDTF">2014-08-13T16:22:48Z</dcterms:created>
  <dcterms:modified xsi:type="dcterms:W3CDTF">2014-11-03T07:55:26Z</dcterms:modified>
</cp:coreProperties>
</file>